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0" r:id="rId5"/>
    <p:sldId id="281" r:id="rId6"/>
    <p:sldId id="282" r:id="rId7"/>
    <p:sldId id="283" r:id="rId8"/>
    <p:sldId id="284" r:id="rId9"/>
    <p:sldId id="295" r:id="rId10"/>
    <p:sldId id="296" r:id="rId11"/>
    <p:sldId id="288" r:id="rId12"/>
    <p:sldId id="312" r:id="rId13"/>
    <p:sldId id="314" r:id="rId14"/>
    <p:sldId id="307" r:id="rId15"/>
    <p:sldId id="311" r:id="rId16"/>
    <p:sldId id="308" r:id="rId17"/>
    <p:sldId id="294" r:id="rId18"/>
    <p:sldId id="316" r:id="rId19"/>
    <p:sldId id="276" r:id="rId20"/>
    <p:sldId id="302" r:id="rId21"/>
    <p:sldId id="303" r:id="rId22"/>
    <p:sldId id="262"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5D43F4-57E2-4246-9C42-351B10A61E94}">
          <p14:sldIdLst>
            <p14:sldId id="256"/>
            <p14:sldId id="257"/>
            <p14:sldId id="258"/>
            <p14:sldId id="280"/>
            <p14:sldId id="281"/>
            <p14:sldId id="282"/>
            <p14:sldId id="283"/>
            <p14:sldId id="284"/>
            <p14:sldId id="295"/>
            <p14:sldId id="296"/>
            <p14:sldId id="288"/>
            <p14:sldId id="312"/>
            <p14:sldId id="314"/>
            <p14:sldId id="307"/>
            <p14:sldId id="311"/>
            <p14:sldId id="308"/>
            <p14:sldId id="294"/>
            <p14:sldId id="316"/>
            <p14:sldId id="276"/>
            <p14:sldId id="302"/>
            <p14:sldId id="303"/>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9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20.sv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24.sv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40.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24.sv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1.svg"/><Relationship Id="rId5" Type="http://schemas.openxmlformats.org/officeDocument/2006/relationships/image" Target="../media/image20.svg"/><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5133975"/>
            <a:ext cx="18288000" cy="0"/>
          </a:xfrm>
          <a:prstGeom prst="line">
            <a:avLst/>
          </a:prstGeom>
          <a:ln w="19050" cap="rnd">
            <a:solidFill>
              <a:srgbClr val="000000"/>
            </a:solidFill>
            <a:prstDash val="solid"/>
            <a:headEnd type="none" w="sm" len="sm"/>
            <a:tailEnd type="none" w="sm" len="sm"/>
          </a:ln>
        </p:spPr>
      </p:sp>
      <p:grpSp>
        <p:nvGrpSpPr>
          <p:cNvPr id="3" name="Group 3"/>
          <p:cNvGrpSpPr/>
          <p:nvPr/>
        </p:nvGrpSpPr>
        <p:grpSpPr>
          <a:xfrm>
            <a:off x="2470807" y="2255828"/>
            <a:ext cx="13346385" cy="5775345"/>
            <a:chOff x="0" y="0"/>
            <a:chExt cx="17795180" cy="7700460"/>
          </a:xfrm>
        </p:grpSpPr>
        <p:grpSp>
          <p:nvGrpSpPr>
            <p:cNvPr id="4" name="Group 4"/>
            <p:cNvGrpSpPr/>
            <p:nvPr/>
          </p:nvGrpSpPr>
          <p:grpSpPr>
            <a:xfrm>
              <a:off x="209354" y="868611"/>
              <a:ext cx="17340022" cy="6616769"/>
              <a:chOff x="0" y="0"/>
              <a:chExt cx="4117034" cy="1571017"/>
            </a:xfrm>
          </p:grpSpPr>
          <p:sp>
            <p:nvSpPr>
              <p:cNvPr id="5" name="Freeform 5"/>
              <p:cNvSpPr/>
              <p:nvPr/>
            </p:nvSpPr>
            <p:spPr>
              <a:xfrm>
                <a:off x="0" y="0"/>
                <a:ext cx="4117034" cy="1571017"/>
              </a:xfrm>
              <a:custGeom>
                <a:avLst/>
                <a:gdLst/>
                <a:ahLst/>
                <a:cxnLst/>
                <a:rect l="l" t="t" r="r" b="b"/>
                <a:pathLst>
                  <a:path w="4117034" h="1571017">
                    <a:moveTo>
                      <a:pt x="0" y="0"/>
                    </a:moveTo>
                    <a:lnTo>
                      <a:pt x="4117034" y="0"/>
                    </a:lnTo>
                    <a:lnTo>
                      <a:pt x="4117034" y="1571017"/>
                    </a:lnTo>
                    <a:lnTo>
                      <a:pt x="0" y="1571017"/>
                    </a:lnTo>
                    <a:close/>
                  </a:path>
                </a:pathLst>
              </a:custGeom>
              <a:solidFill>
                <a:srgbClr val="FFEDD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7795180" cy="7700460"/>
            </a:xfrm>
            <a:prstGeom prst="rect">
              <a:avLst/>
            </a:prstGeom>
          </p:spPr>
        </p:pic>
      </p:grpSp>
      <p:sp>
        <p:nvSpPr>
          <p:cNvPr id="7" name="TextBox 7"/>
          <p:cNvSpPr txBox="1"/>
          <p:nvPr/>
        </p:nvSpPr>
        <p:spPr>
          <a:xfrm>
            <a:off x="3427639" y="4381500"/>
            <a:ext cx="11479483" cy="2769989"/>
          </a:xfrm>
          <a:prstGeom prst="rect">
            <a:avLst/>
          </a:prstGeom>
        </p:spPr>
        <p:txBody>
          <a:bodyPr wrap="square" lIns="0" tIns="0" rIns="0" bIns="0" rtlCol="0" anchor="t">
            <a:spAutoFit/>
          </a:bodyPr>
          <a:lstStyle/>
          <a:p>
            <a:pPr algn="ctr">
              <a:lnSpc>
                <a:spcPct val="150000"/>
              </a:lnSpc>
            </a:pPr>
            <a:r>
              <a:rPr lang="en-US" sz="6000" b="1" dirty="0">
                <a:solidFill>
                  <a:srgbClr val="101010"/>
                </a:solidFill>
                <a:latin typeface="Times New Roman" panose="02020603050405020304" pitchFamily="18" charset="0"/>
                <a:cs typeface="Times New Roman" panose="02020603050405020304" pitchFamily="18" charset="0"/>
              </a:rPr>
              <a:t>CHÀO MỪNG CÁC THẦY CÔ TỔ </a:t>
            </a:r>
            <a:r>
              <a:rPr lang="en-US" sz="6000" b="1">
                <a:solidFill>
                  <a:srgbClr val="101010"/>
                </a:solidFill>
                <a:latin typeface="Times New Roman" panose="02020603050405020304" pitchFamily="18" charset="0"/>
                <a:cs typeface="Times New Roman" panose="02020603050405020304" pitchFamily="18" charset="0"/>
              </a:rPr>
              <a:t>TỰ </a:t>
            </a:r>
            <a:r>
              <a:rPr lang="en-US" sz="6000" b="1" smtClean="0">
                <a:solidFill>
                  <a:srgbClr val="101010"/>
                </a:solidFill>
                <a:latin typeface="Times New Roman" panose="02020603050405020304" pitchFamily="18" charset="0"/>
                <a:cs typeface="Times New Roman" panose="02020603050405020304" pitchFamily="18" charset="0"/>
              </a:rPr>
              <a:t>NHIÊN</a:t>
            </a:r>
            <a:endParaRPr lang="en-US" sz="6000" b="1" dirty="0">
              <a:solidFill>
                <a:srgbClr val="101010"/>
              </a:solidFill>
              <a:latin typeface="Times New Roman" panose="02020603050405020304" pitchFamily="18" charset="0"/>
              <a:cs typeface="Times New Roman" panose="02020603050405020304" pitchFamily="18" charset="0"/>
            </a:endParaRPr>
          </a:p>
        </p:txBody>
      </p:sp>
      <p:sp>
        <p:nvSpPr>
          <p:cNvPr id="11" name="AutoShape 11"/>
          <p:cNvSpPr/>
          <p:nvPr/>
        </p:nvSpPr>
        <p:spPr>
          <a:xfrm rot="5400000">
            <a:off x="-4105275" y="5133975"/>
            <a:ext cx="10287000" cy="0"/>
          </a:xfrm>
          <a:prstGeom prst="line">
            <a:avLst/>
          </a:prstGeom>
          <a:ln w="19050" cap="rnd">
            <a:solidFill>
              <a:srgbClr val="000000"/>
            </a:solidFill>
            <a:prstDash val="solid"/>
            <a:headEnd type="none" w="sm" len="sm"/>
            <a:tailEnd type="none" w="sm" len="sm"/>
          </a:ln>
        </p:spPr>
      </p:sp>
      <p:sp>
        <p:nvSpPr>
          <p:cNvPr id="12" name="AutoShape 12"/>
          <p:cNvSpPr/>
          <p:nvPr/>
        </p:nvSpPr>
        <p:spPr>
          <a:xfrm rot="5400000">
            <a:off x="12125325" y="5133975"/>
            <a:ext cx="10287000" cy="0"/>
          </a:xfrm>
          <a:prstGeom prst="line">
            <a:avLst/>
          </a:prstGeom>
          <a:ln w="19050" cap="rnd">
            <a:solidFill>
              <a:srgbClr val="000000"/>
            </a:solidFill>
            <a:prstDash val="solid"/>
            <a:headEnd type="none" w="sm" len="sm"/>
            <a:tailEnd type="none" w="sm" len="sm"/>
          </a:ln>
        </p:spPr>
      </p:sp>
      <p:pic>
        <p:nvPicPr>
          <p:cNvPr id="13" name="Picture 8">
            <a:extLst>
              <a:ext uri="{FF2B5EF4-FFF2-40B4-BE49-F238E27FC236}">
                <a16:creationId xmlns:a16="http://schemas.microsoft.com/office/drawing/2014/main" id="{2CD25F27-78B9-D241-7000-28CEAAF2C8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6424" y="6472912"/>
            <a:ext cx="3699164" cy="3623640"/>
          </a:xfrm>
          <a:prstGeom prst="rect">
            <a:avLst/>
          </a:prstGeom>
        </p:spPr>
      </p:pic>
      <p:pic>
        <p:nvPicPr>
          <p:cNvPr id="14" name="Picture 3">
            <a:extLst>
              <a:ext uri="{FF2B5EF4-FFF2-40B4-BE49-F238E27FC236}">
                <a16:creationId xmlns:a16="http://schemas.microsoft.com/office/drawing/2014/main" id="{5267E575-72BC-1C4B-6516-9E5010A33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4000" y="286270"/>
            <a:ext cx="4794989" cy="2583301"/>
          </a:xfrm>
          <a:prstGeom prst="rect">
            <a:avLst/>
          </a:prstGeom>
        </p:spPr>
      </p:pic>
      <p:pic>
        <p:nvPicPr>
          <p:cNvPr id="15" name="Picture 6">
            <a:extLst>
              <a:ext uri="{FF2B5EF4-FFF2-40B4-BE49-F238E27FC236}">
                <a16:creationId xmlns:a16="http://schemas.microsoft.com/office/drawing/2014/main" id="{A4F753C4-77CE-55F3-D954-9D2BAD977181}"/>
              </a:ext>
            </a:extLst>
          </p:cNvPr>
          <p:cNvPicPr>
            <a:picLocks noChangeAspect="1"/>
          </p:cNvPicPr>
          <p:nvPr/>
        </p:nvPicPr>
        <p:blipFill>
          <a:blip r:embed="rId8"/>
          <a:srcRect/>
          <a:stretch>
            <a:fillRect/>
          </a:stretch>
        </p:blipFill>
        <p:spPr>
          <a:xfrm>
            <a:off x="14841090" y="5633438"/>
            <a:ext cx="3320486" cy="46440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10" name="TextBox 9">
            <a:extLst>
              <a:ext uri="{FF2B5EF4-FFF2-40B4-BE49-F238E27FC236}">
                <a16:creationId xmlns:a16="http://schemas.microsoft.com/office/drawing/2014/main" id="{62F557CA-B0A9-8F59-E77A-9890034202F3}"/>
              </a:ext>
            </a:extLst>
          </p:cNvPr>
          <p:cNvSpPr txBox="1"/>
          <p:nvPr/>
        </p:nvSpPr>
        <p:spPr>
          <a:xfrm>
            <a:off x="990600" y="2017637"/>
            <a:ext cx="15705397"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b="1">
                <a:latin typeface="Arial" panose="020B0604020202020204" pitchFamily="34" charset="0"/>
                <a:cs typeface="Arial" panose="020B0604020202020204" pitchFamily="34" charset="0"/>
              </a:rPr>
              <a:t>Phần mềm ứng dụng </a:t>
            </a:r>
            <a:r>
              <a:rPr lang="vi-VN" sz="4000">
                <a:latin typeface="Arial" panose="020B0604020202020204" pitchFamily="34" charset="0"/>
                <a:cs typeface="Arial" panose="020B0604020202020204" pitchFamily="34" charset="0"/>
              </a:rPr>
              <a:t>là những chương trình máy tính, cung cấp công cụ để hỗ trợ con người xử lí công việc cụ thể trên máy tính.</a:t>
            </a:r>
            <a:endParaRPr lang="en-US" sz="400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0A6E7642-C695-CD7C-2D4A-641BFA9E5C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6800" y="3947343"/>
            <a:ext cx="2175486" cy="21359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icrosoft PowerPoint – Wikipedia tiếng Việt">
            <a:extLst>
              <a:ext uri="{FF2B5EF4-FFF2-40B4-BE49-F238E27FC236}">
                <a16:creationId xmlns:a16="http://schemas.microsoft.com/office/drawing/2014/main" id="{8B14FBBB-AA6A-B291-1517-125B011170F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5500" y="3979831"/>
            <a:ext cx="2175486" cy="20232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328E211-3471-B79D-8E0E-A572039E22C4}"/>
              </a:ext>
            </a:extLst>
          </p:cNvPr>
          <p:cNvSpPr txBox="1"/>
          <p:nvPr/>
        </p:nvSpPr>
        <p:spPr>
          <a:xfrm>
            <a:off x="4073236" y="6292842"/>
            <a:ext cx="3581400" cy="553998"/>
          </a:xfrm>
          <a:prstGeom prst="rect">
            <a:avLst/>
          </a:prstGeom>
          <a:noFill/>
        </p:spPr>
        <p:txBody>
          <a:bodyPr wrap="square" rtlCol="0">
            <a:spAutoFit/>
          </a:bodyPr>
          <a:lstStyle/>
          <a:p>
            <a:r>
              <a:rPr lang="en-US" sz="3000" b="1" i="1">
                <a:solidFill>
                  <a:srgbClr val="002060"/>
                </a:solidFill>
                <a:latin typeface="Arial" panose="020B0604020202020204" pitchFamily="34" charset="0"/>
                <a:cs typeface="Arial" panose="020B0604020202020204" pitchFamily="34" charset="0"/>
              </a:rPr>
              <a:t>Soạn thảo văn bản</a:t>
            </a:r>
          </a:p>
        </p:txBody>
      </p:sp>
      <p:sp>
        <p:nvSpPr>
          <p:cNvPr id="16" name="TextBox 15">
            <a:extLst>
              <a:ext uri="{FF2B5EF4-FFF2-40B4-BE49-F238E27FC236}">
                <a16:creationId xmlns:a16="http://schemas.microsoft.com/office/drawing/2014/main" id="{4E10C04C-D209-ADF7-9B50-684C958F07EC}"/>
              </a:ext>
            </a:extLst>
          </p:cNvPr>
          <p:cNvSpPr txBox="1"/>
          <p:nvPr/>
        </p:nvSpPr>
        <p:spPr>
          <a:xfrm>
            <a:off x="8988852" y="6292842"/>
            <a:ext cx="3581400" cy="553998"/>
          </a:xfrm>
          <a:prstGeom prst="rect">
            <a:avLst/>
          </a:prstGeom>
          <a:noFill/>
        </p:spPr>
        <p:txBody>
          <a:bodyPr wrap="square" rtlCol="0">
            <a:spAutoFit/>
          </a:bodyPr>
          <a:lstStyle/>
          <a:p>
            <a:r>
              <a:rPr lang="en-US" sz="3000" b="1" i="1">
                <a:solidFill>
                  <a:srgbClr val="002060"/>
                </a:solidFill>
                <a:latin typeface="Arial" panose="020B0604020202020204" pitchFamily="34" charset="0"/>
                <a:cs typeface="Arial" panose="020B0604020202020204" pitchFamily="34" charset="0"/>
              </a:rPr>
              <a:t>Tạo bài trình chiếu</a:t>
            </a:r>
          </a:p>
        </p:txBody>
      </p:sp>
      <p:sp>
        <p:nvSpPr>
          <p:cNvPr id="17" name="TextBox 16">
            <a:extLst>
              <a:ext uri="{FF2B5EF4-FFF2-40B4-BE49-F238E27FC236}">
                <a16:creationId xmlns:a16="http://schemas.microsoft.com/office/drawing/2014/main" id="{4A110AA8-9CD4-8CDF-B7E4-12EDFAA06C61}"/>
              </a:ext>
            </a:extLst>
          </p:cNvPr>
          <p:cNvSpPr txBox="1"/>
          <p:nvPr/>
        </p:nvSpPr>
        <p:spPr>
          <a:xfrm>
            <a:off x="3207327" y="7412676"/>
            <a:ext cx="13686086" cy="1824923"/>
          </a:xfrm>
          <a:prstGeom prst="rect">
            <a:avLst/>
          </a:prstGeom>
          <a:noFill/>
        </p:spPr>
        <p:txBody>
          <a:bodyPr wrap="square" rtlCol="0">
            <a:spAutoFit/>
          </a:bodyPr>
          <a:lstStyle/>
          <a:p>
            <a:pPr>
              <a:lnSpc>
                <a:spcPct val="150000"/>
              </a:lnSpc>
            </a:pPr>
            <a:r>
              <a:rPr lang="vi-VN" sz="4000">
                <a:latin typeface="Arial" panose="020B0604020202020204" pitchFamily="34" charset="0"/>
                <a:cs typeface="Arial" panose="020B0604020202020204" pitchFamily="34" charset="0"/>
              </a:rPr>
              <a:t>Cần có phần mềm ứng dụng để đáp ứng nhu cầu đa dạng của người dùng</a:t>
            </a:r>
            <a:r>
              <a:rPr lang="en-US" sz="4000">
                <a:latin typeface="Arial" panose="020B0604020202020204" pitchFamily="34" charset="0"/>
                <a:cs typeface="Arial" panose="020B0604020202020204" pitchFamily="34" charset="0"/>
              </a:rPr>
              <a:t>.</a:t>
            </a:r>
          </a:p>
        </p:txBody>
      </p:sp>
      <p:sp>
        <p:nvSpPr>
          <p:cNvPr id="18" name="Arrow: Right 17">
            <a:extLst>
              <a:ext uri="{FF2B5EF4-FFF2-40B4-BE49-F238E27FC236}">
                <a16:creationId xmlns:a16="http://schemas.microsoft.com/office/drawing/2014/main" id="{019390FE-C04E-8B6C-37B3-C37A6D195BDA}"/>
              </a:ext>
            </a:extLst>
          </p:cNvPr>
          <p:cNvSpPr/>
          <p:nvPr/>
        </p:nvSpPr>
        <p:spPr>
          <a:xfrm>
            <a:off x="1229679" y="7951766"/>
            <a:ext cx="1385194" cy="9067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5405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573536" y="1834210"/>
            <a:ext cx="4641042" cy="997508"/>
          </a:xfrm>
          <a:prstGeom prst="wedgeRoundRectCallout">
            <a:avLst>
              <a:gd name="adj1" fmla="val -86941"/>
              <a:gd name="adj2" fmla="val -116670"/>
              <a:gd name="adj3" fmla="val 16667"/>
            </a:avLst>
          </a:prstGeom>
          <a:solidFill>
            <a:schemeClr val="accent1">
              <a:lumMod val="40000"/>
              <a:lumOff val="6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nSpc>
                <a:spcPct val="150000"/>
              </a:lnSpc>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Thảo luận nhóm</a:t>
            </a:r>
            <a:endPar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378297" y="3088324"/>
            <a:ext cx="15240000" cy="2748253"/>
          </a:xfrm>
          <a:prstGeom prst="rect">
            <a:avLst/>
          </a:prstGeom>
          <a:noFill/>
        </p:spPr>
        <p:txBody>
          <a:bodyPr wrap="square" rtlCol="0">
            <a:spAutoFit/>
          </a:bodyPr>
          <a:lstStyle/>
          <a:p>
            <a:pPr>
              <a:lnSpc>
                <a:spcPct val="150000"/>
              </a:lnSpc>
            </a:pPr>
            <a:r>
              <a:rPr lang="vi-VN" sz="4000" dirty="0">
                <a:latin typeface="Arial" panose="020B0604020202020204" pitchFamily="34" charset="0"/>
                <a:cs typeface="Arial" panose="020B0604020202020204" pitchFamily="34" charset="0"/>
              </a:rPr>
              <a:t>Máy tính ở phòng thực hành tin học có nhiều người dùng. Theo em, mỗi học sinh nên hay không nên sử dụng tài khoản riêng để học tập trên máy tính ở phòng thực hành tin học? Tại sao?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5255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6" name="TextBox 5">
            <a:extLst>
              <a:ext uri="{FF2B5EF4-FFF2-40B4-BE49-F238E27FC236}">
                <a16:creationId xmlns:a16="http://schemas.microsoft.com/office/drawing/2014/main" id="{7A001ECA-71EB-A5B0-D597-750F946555CC}"/>
              </a:ext>
            </a:extLst>
          </p:cNvPr>
          <p:cNvSpPr txBox="1"/>
          <p:nvPr/>
        </p:nvSpPr>
        <p:spPr>
          <a:xfrm>
            <a:off x="1495067" y="3418032"/>
            <a:ext cx="14937623" cy="551824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Mỗi học sinh nên sử dụng </a:t>
            </a:r>
            <a:r>
              <a:rPr lang="vi-VN" sz="4000">
                <a:solidFill>
                  <a:srgbClr val="FF0000"/>
                </a:solidFill>
                <a:latin typeface="Arial" panose="020B0604020202020204" pitchFamily="34" charset="0"/>
                <a:cs typeface="Arial" panose="020B0604020202020204" pitchFamily="34" charset="0"/>
              </a:rPr>
              <a:t>tài khoản riêng </a:t>
            </a:r>
            <a:r>
              <a:rPr lang="vi-VN" sz="4000">
                <a:latin typeface="Arial" panose="020B0604020202020204" pitchFamily="34" charset="0"/>
                <a:cs typeface="Arial" panose="020B0604020202020204" pitchFamily="34" charset="0"/>
              </a:rPr>
              <a:t>để học tập trên máy tính ở phòng thực hành vì khi đăng nhập vào tài khoản, người dùng sẽ được </a:t>
            </a:r>
            <a:r>
              <a:rPr lang="vi-VN" sz="4000">
                <a:solidFill>
                  <a:srgbClr val="FF0000"/>
                </a:solidFill>
                <a:latin typeface="Arial" panose="020B0604020202020204" pitchFamily="34" charset="0"/>
                <a:cs typeface="Arial" panose="020B0604020202020204" pitchFamily="34" charset="0"/>
              </a:rPr>
              <a:t>cung cấp môi trường làm việc riêng </a:t>
            </a:r>
            <a:r>
              <a:rPr lang="vi-VN" sz="4000">
                <a:latin typeface="Arial" panose="020B0604020202020204" pitchFamily="34" charset="0"/>
                <a:cs typeface="Arial" panose="020B0604020202020204" pitchFamily="34" charset="0"/>
              </a:rPr>
              <a:t>theo quyền người dùng.</a:t>
            </a:r>
          </a:p>
          <a:p>
            <a:pPr>
              <a:lnSpc>
                <a:spcPct val="150000"/>
              </a:lnSpc>
            </a:pPr>
            <a:r>
              <a:rPr lang="vi-VN" sz="4000">
                <a:latin typeface="Arial" panose="020B0604020202020204" pitchFamily="34" charset="0"/>
                <a:cs typeface="Arial" panose="020B0604020202020204" pitchFamily="34" charset="0"/>
              </a:rPr>
              <a:t>→ </a:t>
            </a:r>
            <a:r>
              <a:rPr lang="vi-VN" sz="4000" b="1">
                <a:latin typeface="Arial" panose="020B0604020202020204" pitchFamily="34" charset="0"/>
                <a:cs typeface="Arial" panose="020B0604020202020204" pitchFamily="34" charset="0"/>
              </a:rPr>
              <a:t>Chức năng: </a:t>
            </a:r>
            <a:r>
              <a:rPr lang="vi-VN" sz="4000">
                <a:latin typeface="Arial" panose="020B0604020202020204" pitchFamily="34" charset="0"/>
                <a:cs typeface="Arial" panose="020B0604020202020204" pitchFamily="34" charset="0"/>
              </a:rPr>
              <a:t>Hệ điều hành quản lí tài khoản người dùng, cung cấp môi trường làm việc (hay trao đổi thông tin) cho người dùng.</a:t>
            </a:r>
          </a:p>
        </p:txBody>
      </p:sp>
    </p:spTree>
    <p:extLst>
      <p:ext uri="{BB962C8B-B14F-4D97-AF65-F5344CB8AC3E}">
        <p14:creationId xmlns:p14="http://schemas.microsoft.com/office/powerpoint/2010/main" val="5903060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311B-3AB9-49DC-ABFE-B50B2ECE2889}"/>
              </a:ext>
            </a:extLst>
          </p:cNvPr>
          <p:cNvSpPr>
            <a:spLocks noGrp="1"/>
          </p:cNvSpPr>
          <p:nvPr>
            <p:ph type="title"/>
          </p:nvPr>
        </p:nvSpPr>
        <p:spPr>
          <a:xfrm>
            <a:off x="533400" y="571500"/>
            <a:ext cx="13258800" cy="1143000"/>
          </a:xfrm>
        </p:spPr>
        <p:txBody>
          <a:bodyPr>
            <a:noAutofit/>
          </a:bodyPr>
          <a:lstStyle/>
          <a:p>
            <a:pPr algn="l"/>
            <a:r>
              <a:rPr lang="en-US" sz="4800" b="1" dirty="0">
                <a:latin typeface="Arial" panose="020B0604020202020204" pitchFamily="34" charset="0"/>
                <a:cs typeface="Arial" panose="020B0604020202020204" pitchFamily="34" charset="0"/>
              </a:rPr>
              <a:t>2. </a:t>
            </a:r>
            <a:r>
              <a:rPr lang="en-US" sz="4800" b="1" dirty="0" err="1">
                <a:latin typeface="Arial" panose="020B0604020202020204" pitchFamily="34" charset="0"/>
                <a:cs typeface="Arial" panose="020B0604020202020204" pitchFamily="34" charset="0"/>
              </a:rPr>
              <a:t>Hệ</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điều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quản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lí</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người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dùng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máy</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tính</a:t>
            </a:r>
            <a:endParaRPr lang="en-US" sz="48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A36E203-083C-47C6-BC13-FAFC1ACFDE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2552700"/>
            <a:ext cx="7574833" cy="4525963"/>
          </a:xfrm>
        </p:spPr>
      </p:pic>
      <p:sp>
        <p:nvSpPr>
          <p:cNvPr id="6" name="Title 1">
            <a:extLst>
              <a:ext uri="{FF2B5EF4-FFF2-40B4-BE49-F238E27FC236}">
                <a16:creationId xmlns:a16="http://schemas.microsoft.com/office/drawing/2014/main" id="{C7CCE484-107B-4A73-A0D0-89F32DDAFF09}"/>
              </a:ext>
            </a:extLst>
          </p:cNvPr>
          <p:cNvSpPr txBox="1">
            <a:spLocks/>
          </p:cNvSpPr>
          <p:nvPr/>
        </p:nvSpPr>
        <p:spPr>
          <a:xfrm>
            <a:off x="762000" y="7734300"/>
            <a:ext cx="13258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err="1">
                <a:latin typeface="Arial" panose="020B0604020202020204" pitchFamily="34" charset="0"/>
                <a:cs typeface="Arial" panose="020B0604020202020204" pitchFamily="34" charset="0"/>
              </a:rPr>
              <a:t>Hệ</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điều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hành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kiểm</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soát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người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dùng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máy</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tính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thông</a:t>
            </a:r>
            <a:r>
              <a:rPr lang="en-US" sz="4800" dirty="0">
                <a:latin typeface="Arial" panose="020B0604020202020204" pitchFamily="34" charset="0"/>
                <a:cs typeface="Arial" panose="020B0604020202020204" pitchFamily="34" charset="0"/>
              </a:rPr>
              <a:t> qua </a:t>
            </a:r>
            <a:r>
              <a:rPr lang="en-US" sz="4800" dirty="0" err="1">
                <a:latin typeface="Arial" panose="020B0604020202020204" pitchFamily="34" charset="0"/>
                <a:cs typeface="Arial" panose="020B0604020202020204" pitchFamily="34" charset="0"/>
              </a:rPr>
              <a:t>các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tài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khoản</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49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558" y="108315"/>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573536" y="1834210"/>
            <a:ext cx="4641042" cy="997508"/>
          </a:xfrm>
          <a:prstGeom prst="wedgeRoundRectCallout">
            <a:avLst>
              <a:gd name="adj1" fmla="val -86941"/>
              <a:gd name="adj2" fmla="val -116670"/>
              <a:gd name="adj3" fmla="val 16667"/>
            </a:avLst>
          </a:prstGeom>
          <a:solidFill>
            <a:schemeClr val="accent1">
              <a:lumMod val="40000"/>
              <a:lumOff val="6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nSpc>
                <a:spcPct val="150000"/>
              </a:lnSpc>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Thảo luận nhóm</a:t>
            </a:r>
            <a:endParaRPr lang="vi-VN" sz="40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pic>
        <p:nvPicPr>
          <p:cNvPr id="10" name="Picture 9">
            <a:extLst>
              <a:ext uri="{FF2B5EF4-FFF2-40B4-BE49-F238E27FC236}">
                <a16:creationId xmlns:a16="http://schemas.microsoft.com/office/drawing/2014/main" id="{90A2AF89-FC83-8078-6E04-BFC3016AA38E}"/>
              </a:ext>
            </a:extLst>
          </p:cNvPr>
          <p:cNvPicPr>
            <a:picLocks noChangeAspect="1"/>
          </p:cNvPicPr>
          <p:nvPr/>
        </p:nvPicPr>
        <p:blipFill rotWithShape="1">
          <a:blip r:embed="rId10"/>
          <a:srcRect l="3687" r="3550" b="4312"/>
          <a:stretch/>
        </p:blipFill>
        <p:spPr>
          <a:xfrm>
            <a:off x="6155941" y="1651168"/>
            <a:ext cx="10744200" cy="5440949"/>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2209800" y="3607002"/>
            <a:ext cx="8793090" cy="5518242"/>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C</a:t>
            </a:r>
            <a:r>
              <a:rPr lang="vi-VN" sz="4000" dirty="0">
                <a:latin typeface="Arial" panose="020B0604020202020204" pitchFamily="34" charset="0"/>
                <a:cs typeface="Arial" panose="020B0604020202020204" pitchFamily="34" charset="0"/>
              </a:rPr>
              <a:t>ho biết có những phần mềm nào đang chạy trên máy tính? Phần mềm nào cung cấp những thông tin này? Làm thế nào để đóng một tiến trình đang chạy? Ví dụ thể hiện chức năng nào của hệ điều hành?</a:t>
            </a:r>
            <a:endParaRPr lang="en-US" sz="4000" dirty="0">
              <a:latin typeface="Arial" panose="020B0604020202020204" pitchFamily="34" charset="0"/>
              <a:cs typeface="Arial" panose="020B0604020202020204" pitchFamily="34" charset="0"/>
            </a:endParaRPr>
          </a:p>
        </p:txBody>
      </p:sp>
      <p:pic>
        <p:nvPicPr>
          <p:cNvPr id="11" name="Picture 13">
            <a:extLst>
              <a:ext uri="{FF2B5EF4-FFF2-40B4-BE49-F238E27FC236}">
                <a16:creationId xmlns:a16="http://schemas.microsoft.com/office/drawing/2014/main" id="{20F364C0-B6CC-F9DB-86A2-C4FD7AB810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345966" y="7360933"/>
            <a:ext cx="3582615" cy="3130310"/>
          </a:xfrm>
          <a:prstGeom prst="rect">
            <a:avLst/>
          </a:prstGeom>
        </p:spPr>
      </p:pic>
    </p:spTree>
    <p:extLst>
      <p:ext uri="{BB962C8B-B14F-4D97-AF65-F5344CB8AC3E}">
        <p14:creationId xmlns:p14="http://schemas.microsoft.com/office/powerpoint/2010/main" val="8153953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6" name="TextBox 5">
            <a:extLst>
              <a:ext uri="{FF2B5EF4-FFF2-40B4-BE49-F238E27FC236}">
                <a16:creationId xmlns:a16="http://schemas.microsoft.com/office/drawing/2014/main" id="{7A001ECA-71EB-A5B0-D597-750F946555CC}"/>
              </a:ext>
            </a:extLst>
          </p:cNvPr>
          <p:cNvSpPr txBox="1"/>
          <p:nvPr/>
        </p:nvSpPr>
        <p:spPr>
          <a:xfrm>
            <a:off x="1447800" y="2518948"/>
            <a:ext cx="15778248" cy="644157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dirty="0" err="1">
                <a:latin typeface="Arial" panose="020B0604020202020204" pitchFamily="34" charset="0"/>
                <a:cs typeface="Arial" panose="020B0604020202020204" pitchFamily="34" charset="0"/>
              </a:rPr>
              <a:t>Các</a:t>
            </a:r>
            <a:r>
              <a:rPr lang="en-US" sz="4000" dirty="0"/>
              <a:t> </a:t>
            </a:r>
            <a:r>
              <a:rPr lang="vi-VN" sz="4000" dirty="0"/>
              <a:t>phần mềm đang chạy là: </a:t>
            </a:r>
            <a:r>
              <a:rPr lang="vi-VN" sz="4000" dirty="0">
                <a:solidFill>
                  <a:srgbClr val="FF0000"/>
                </a:solidFill>
              </a:rPr>
              <a:t>Foxit Reader 9.7, Google Chrome, Microsoft Managerment Console, Microsoft Word, Paint, Snagit Editor, Task Manager, Viber, Windows Explorer.</a:t>
            </a:r>
          </a:p>
          <a:p>
            <a:pPr marL="571500" indent="-571500">
              <a:lnSpc>
                <a:spcPct val="150000"/>
              </a:lnSpc>
              <a:buFont typeface="Wingdings" panose="05000000000000000000" pitchFamily="2" charset="2"/>
              <a:buChar char="§"/>
            </a:pPr>
            <a:r>
              <a:rPr lang="vi-VN" sz="4000" dirty="0"/>
              <a:t>Cửa sổ quản lí tiến trình cung cấp những thông tin này.</a:t>
            </a:r>
          </a:p>
          <a:p>
            <a:pPr marL="571500" indent="-571500">
              <a:lnSpc>
                <a:spcPct val="150000"/>
              </a:lnSpc>
              <a:buFont typeface="Wingdings" panose="05000000000000000000" pitchFamily="2" charset="2"/>
              <a:buChar char="§"/>
            </a:pPr>
            <a:r>
              <a:rPr lang="vi-VN" sz="4000" dirty="0"/>
              <a:t>Để đóng một tiến trình đang chạy bằng cách chọn tiến trình và nháy chuột vào nút End task.</a:t>
            </a:r>
          </a:p>
          <a:p>
            <a:pPr>
              <a:lnSpc>
                <a:spcPct val="150000"/>
              </a:lnSpc>
            </a:pPr>
            <a:r>
              <a:rPr lang="vi-VN" sz="4000" dirty="0"/>
              <a:t>→ </a:t>
            </a:r>
            <a:r>
              <a:rPr lang="vi-VN" sz="4000" b="1" dirty="0"/>
              <a:t>Chức năng: </a:t>
            </a:r>
            <a:r>
              <a:rPr lang="vi-VN" sz="4000" dirty="0"/>
              <a:t>Hệ điều hành quản lí các phần mềm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85888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2EE3F6F5-408C-3F7E-FB0A-55134F4E3A89}"/>
              </a:ext>
            </a:extLst>
          </p:cNvPr>
          <p:cNvSpPr txBox="1"/>
          <p:nvPr/>
        </p:nvSpPr>
        <p:spPr>
          <a:xfrm>
            <a:off x="1409701" y="1741167"/>
            <a:ext cx="15240000" cy="3671583"/>
          </a:xfrm>
          <a:prstGeom prst="rect">
            <a:avLst/>
          </a:prstGeom>
          <a:noFill/>
        </p:spPr>
        <p:txBody>
          <a:bodyPr wrap="square" rtlCol="0">
            <a:spAutoFit/>
          </a:bodyPr>
          <a:lstStyle/>
          <a:p>
            <a:pPr>
              <a:lnSpc>
                <a:spcPct val="150000"/>
              </a:lnSpc>
            </a:pPr>
            <a:r>
              <a:rPr lang="vi-VN" sz="4000" dirty="0">
                <a:latin typeface="Arial" panose="020B0604020202020204" pitchFamily="34" charset="0"/>
                <a:cs typeface="Arial" panose="020B0604020202020204" pitchFamily="34" charset="0"/>
              </a:rPr>
              <a:t>Hình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cho biết có những thư mục, tệp nào trên ổ đĩa D? Phần mềm nào cung cấp những thông tin này? File Explorer là một thành phần của phần mềm nào? Ví dụ thể hiện chức năng nào của hệ điều hành?</a:t>
            </a:r>
            <a:endParaRPr lang="en-US" sz="4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14008FD-DFF3-1E71-3413-405139C4CBD4}"/>
              </a:ext>
            </a:extLst>
          </p:cNvPr>
          <p:cNvPicPr>
            <a:picLocks noChangeAspect="1"/>
          </p:cNvPicPr>
          <p:nvPr/>
        </p:nvPicPr>
        <p:blipFill>
          <a:blip r:embed="rId10"/>
          <a:stretch>
            <a:fillRect/>
          </a:stretch>
        </p:blipFill>
        <p:spPr>
          <a:xfrm>
            <a:off x="3142742" y="6313980"/>
            <a:ext cx="12002516" cy="3874230"/>
          </a:xfrm>
          <a:prstGeom prst="rect">
            <a:avLst/>
          </a:prstGeom>
        </p:spPr>
      </p:pic>
    </p:spTree>
    <p:extLst>
      <p:ext uri="{BB962C8B-B14F-4D97-AF65-F5344CB8AC3E}">
        <p14:creationId xmlns:p14="http://schemas.microsoft.com/office/powerpoint/2010/main" val="39191544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1"/>
            <a:ext cx="16684208" cy="9692910"/>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6" name="TextBox 5">
            <a:extLst>
              <a:ext uri="{FF2B5EF4-FFF2-40B4-BE49-F238E27FC236}">
                <a16:creationId xmlns:a16="http://schemas.microsoft.com/office/drawing/2014/main" id="{7A001ECA-71EB-A5B0-D597-750F946555CC}"/>
              </a:ext>
            </a:extLst>
          </p:cNvPr>
          <p:cNvSpPr txBox="1"/>
          <p:nvPr/>
        </p:nvSpPr>
        <p:spPr>
          <a:xfrm>
            <a:off x="1309255" y="3052648"/>
            <a:ext cx="15832155" cy="644157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Những </a:t>
            </a:r>
            <a:r>
              <a:rPr lang="vi-VN" sz="4000">
                <a:latin typeface="Arial" panose="020B0604020202020204" pitchFamily="34" charset="0"/>
                <a:cs typeface="Arial" panose="020B0604020202020204" pitchFamily="34" charset="0"/>
              </a:rPr>
              <a:t>tệp, thư mực trên ổ đĩa D:</a:t>
            </a:r>
          </a:p>
          <a:p>
            <a:pPr>
              <a:lnSpc>
                <a:spcPct val="150000"/>
              </a:lnSpc>
            </a:pP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Thư mục: Thu vien lop em, Do dung hoc tap, Sach giao khoa, Vo viet.</a:t>
            </a:r>
          </a:p>
          <a:p>
            <a:pPr>
              <a:lnSpc>
                <a:spcPct val="150000"/>
              </a:lnSpc>
            </a:pP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Tệp: Tin hoc 7, Toan 7.</a:t>
            </a:r>
          </a:p>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Phần mềm File Explorer cung cấp những thông tin này.</a:t>
            </a:r>
          </a:p>
          <a:p>
            <a:pPr marL="571500" indent="-571500">
              <a:lnSpc>
                <a:spcPct val="150000"/>
              </a:lnSpc>
              <a:buFont typeface="Wingdings" panose="05000000000000000000" pitchFamily="2" charset="2"/>
              <a:buChar char="§"/>
            </a:pPr>
            <a:r>
              <a:rPr lang="vi-VN" sz="4000">
                <a:latin typeface="Arial" panose="020B0604020202020204" pitchFamily="34" charset="0"/>
                <a:cs typeface="Arial" panose="020B0604020202020204" pitchFamily="34" charset="0"/>
              </a:rPr>
              <a:t>File Explorer là một ứng dụng của hệ điều hành Windows.</a:t>
            </a:r>
            <a:endParaRPr lang="en-US" sz="4000">
              <a:latin typeface="Arial" panose="020B0604020202020204" pitchFamily="34" charset="0"/>
              <a:cs typeface="Arial" panose="020B0604020202020204" pitchFamily="34" charset="0"/>
            </a:endParaRPr>
          </a:p>
          <a:p>
            <a:pPr>
              <a:lnSpc>
                <a:spcPct val="150000"/>
              </a:lnSpc>
            </a:pPr>
            <a:r>
              <a:rPr lang="vi-VN" sz="4000">
                <a:latin typeface="Arial" panose="020B0604020202020204" pitchFamily="34" charset="0"/>
                <a:cs typeface="Arial" panose="020B0604020202020204" pitchFamily="34" charset="0"/>
              </a:rPr>
              <a:t>→ </a:t>
            </a:r>
            <a:r>
              <a:rPr lang="vi-VN" sz="4000" b="1">
                <a:latin typeface="Arial" panose="020B0604020202020204" pitchFamily="34" charset="0"/>
                <a:cs typeface="Arial" panose="020B0604020202020204" pitchFamily="34" charset="0"/>
              </a:rPr>
              <a:t>Chức năng</a:t>
            </a:r>
            <a:r>
              <a:rPr lang="vi-VN" sz="4000">
                <a:latin typeface="Arial" panose="020B0604020202020204" pitchFamily="34" charset="0"/>
                <a:cs typeface="Arial" panose="020B0604020202020204" pitchFamily="34" charset="0"/>
              </a:rPr>
              <a:t>: Hệ điều hành lưu trữ, quản lí dữ liệu trong máy tính.</a:t>
            </a:r>
          </a:p>
        </p:txBody>
      </p:sp>
    </p:spTree>
    <p:extLst>
      <p:ext uri="{BB962C8B-B14F-4D97-AF65-F5344CB8AC3E}">
        <p14:creationId xmlns:p14="http://schemas.microsoft.com/office/powerpoint/2010/main" val="37386528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2A93-9B2A-4ABD-AD4D-35F79DF727F5}"/>
              </a:ext>
            </a:extLst>
          </p:cNvPr>
          <p:cNvSpPr>
            <a:spLocks noGrp="1"/>
          </p:cNvSpPr>
          <p:nvPr>
            <p:ph type="title"/>
          </p:nvPr>
        </p:nvSpPr>
        <p:spPr>
          <a:xfrm>
            <a:off x="457200" y="274638"/>
            <a:ext cx="13487400" cy="1143000"/>
          </a:xfrm>
        </p:spPr>
        <p:txBody>
          <a:bodyPr>
            <a:noAutofit/>
          </a:bodyPr>
          <a:lstStyle/>
          <a:p>
            <a:pPr algn="l"/>
            <a:r>
              <a:rPr lang="en-US" sz="4800" b="1" dirty="0">
                <a:latin typeface="Arial" panose="020B0604020202020204" pitchFamily="34" charset="0"/>
                <a:cs typeface="Arial" panose="020B0604020202020204" pitchFamily="34" charset="0"/>
              </a:rPr>
              <a:t>3. </a:t>
            </a:r>
            <a:r>
              <a:rPr lang="en-US" sz="4800" b="1" dirty="0" err="1">
                <a:latin typeface="Arial" panose="020B0604020202020204" pitchFamily="34" charset="0"/>
                <a:cs typeface="Arial" panose="020B0604020202020204" pitchFamily="34" charset="0"/>
              </a:rPr>
              <a:t>Hệ</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điều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hành</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quản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lí</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các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phần</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mềm</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ứng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dụng</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và</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các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tệp</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dữ</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liệu</a:t>
            </a:r>
            <a:endParaRPr lang="en-US" sz="4800"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25B343B2-97A3-4E39-A364-4E75DC0E00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2400300"/>
            <a:ext cx="8648697" cy="4757735"/>
          </a:xfrm>
        </p:spPr>
      </p:pic>
      <p:sp>
        <p:nvSpPr>
          <p:cNvPr id="6" name="Left Bracket 5">
            <a:extLst>
              <a:ext uri="{FF2B5EF4-FFF2-40B4-BE49-F238E27FC236}">
                <a16:creationId xmlns:a16="http://schemas.microsoft.com/office/drawing/2014/main" id="{209F9927-D7DD-4834-8525-74BB1C5FBBCD}"/>
              </a:ext>
            </a:extLst>
          </p:cNvPr>
          <p:cNvSpPr/>
          <p:nvPr/>
        </p:nvSpPr>
        <p:spPr>
          <a:xfrm>
            <a:off x="4495800" y="3276600"/>
            <a:ext cx="457200" cy="37338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8D535B2-DFFA-4E1F-9DCC-BAEFCE8231C6}"/>
              </a:ext>
            </a:extLst>
          </p:cNvPr>
          <p:cNvSpPr/>
          <p:nvPr/>
        </p:nvSpPr>
        <p:spPr>
          <a:xfrm>
            <a:off x="2514600" y="4152899"/>
            <a:ext cx="1828800" cy="1451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atin typeface="Arial" panose="020B0604020202020204" pitchFamily="34" charset="0"/>
                <a:cs typeface="Arial" panose="020B0604020202020204" pitchFamily="34" charset="0"/>
              </a:rPr>
              <a:t>Danh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endParaRPr lang="en-US" sz="2000" dirty="0">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BDB1A35A-0155-4969-9B08-E760E82A6580}"/>
              </a:ext>
            </a:extLst>
          </p:cNvPr>
          <p:cNvCxnSpPr/>
          <p:nvPr/>
        </p:nvCxnSpPr>
        <p:spPr>
          <a:xfrm>
            <a:off x="4800600" y="7158033"/>
            <a:ext cx="0" cy="50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A18702C-0A89-4AF8-A291-9B31BEE47D2E}"/>
              </a:ext>
            </a:extLst>
          </p:cNvPr>
          <p:cNvSpPr/>
          <p:nvPr/>
        </p:nvSpPr>
        <p:spPr>
          <a:xfrm>
            <a:off x="4102328" y="7562145"/>
            <a:ext cx="1188129" cy="503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Start</a:t>
            </a:r>
          </a:p>
        </p:txBody>
      </p:sp>
      <p:cxnSp>
        <p:nvCxnSpPr>
          <p:cNvPr id="17" name="Connector: Elbow 16">
            <a:extLst>
              <a:ext uri="{FF2B5EF4-FFF2-40B4-BE49-F238E27FC236}">
                <a16:creationId xmlns:a16="http://schemas.microsoft.com/office/drawing/2014/main" id="{E608D426-8954-4A11-A60C-B3760A92A8D2}"/>
              </a:ext>
            </a:extLst>
          </p:cNvPr>
          <p:cNvCxnSpPr/>
          <p:nvPr/>
        </p:nvCxnSpPr>
        <p:spPr>
          <a:xfrm rot="16200000" flipH="1">
            <a:off x="5691982" y="7257252"/>
            <a:ext cx="503237" cy="304800"/>
          </a:xfrm>
          <a:prstGeom prst="bentConnector3">
            <a:avLst>
              <a:gd name="adj1" fmla="val 4221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0B5D5BCD-34A2-43EA-9AFA-4B9DBA3A0F70}"/>
              </a:ext>
            </a:extLst>
          </p:cNvPr>
          <p:cNvSpPr/>
          <p:nvPr/>
        </p:nvSpPr>
        <p:spPr>
          <a:xfrm>
            <a:off x="6096000" y="7661272"/>
            <a:ext cx="1524000" cy="682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File Explorer</a:t>
            </a:r>
          </a:p>
        </p:txBody>
      </p:sp>
      <p:cxnSp>
        <p:nvCxnSpPr>
          <p:cNvPr id="21" name="Connector: Elbow 20">
            <a:extLst>
              <a:ext uri="{FF2B5EF4-FFF2-40B4-BE49-F238E27FC236}">
                <a16:creationId xmlns:a16="http://schemas.microsoft.com/office/drawing/2014/main" id="{54741859-C4B0-4463-9CEB-CEB8E4BA5F32}"/>
              </a:ext>
            </a:extLst>
          </p:cNvPr>
          <p:cNvCxnSpPr/>
          <p:nvPr/>
        </p:nvCxnSpPr>
        <p:spPr>
          <a:xfrm rot="16200000" flipH="1">
            <a:off x="10187781" y="7181053"/>
            <a:ext cx="503238" cy="457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F2F26B0-6FD2-4C28-A451-6A52CBBE8E61}"/>
              </a:ext>
            </a:extLst>
          </p:cNvPr>
          <p:cNvSpPr/>
          <p:nvPr/>
        </p:nvSpPr>
        <p:spPr>
          <a:xfrm>
            <a:off x="10210800" y="7661272"/>
            <a:ext cx="2667000" cy="835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Thanh </a:t>
            </a:r>
            <a:r>
              <a:rPr lang="en-US" sz="2000" dirty="0" err="1">
                <a:latin typeface="Arial" panose="020B0604020202020204" pitchFamily="34" charset="0"/>
                <a:cs typeface="Arial" panose="020B0604020202020204" pitchFamily="34" charset="0"/>
              </a:rPr>
              <a:t>nhiệm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Taskbar</a:t>
            </a:r>
          </a:p>
        </p:txBody>
      </p:sp>
    </p:spTree>
    <p:extLst>
      <p:ext uri="{BB962C8B-B14F-4D97-AF65-F5344CB8AC3E}">
        <p14:creationId xmlns:p14="http://schemas.microsoft.com/office/powerpoint/2010/main" val="25012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heel(1)">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5" grpId="0" animBg="1"/>
      <p:bldP spid="19"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rot="5400000">
            <a:off x="-4105275" y="5133975"/>
            <a:ext cx="10287000" cy="0"/>
          </a:xfrm>
          <a:prstGeom prst="line">
            <a:avLst/>
          </a:prstGeom>
          <a:ln w="19050" cap="rnd">
            <a:solidFill>
              <a:srgbClr val="000000"/>
            </a:solidFill>
            <a:prstDash val="solid"/>
            <a:headEnd type="none" w="sm" len="sm"/>
            <a:tailEnd type="none" w="sm" len="sm"/>
          </a:ln>
        </p:spPr>
      </p:sp>
      <p:sp>
        <p:nvSpPr>
          <p:cNvPr id="5" name="AutoShape 5"/>
          <p:cNvSpPr/>
          <p:nvPr/>
        </p:nvSpPr>
        <p:spPr>
          <a:xfrm rot="-10800000">
            <a:off x="0" y="3077275"/>
            <a:ext cx="18288000" cy="0"/>
          </a:xfrm>
          <a:prstGeom prst="line">
            <a:avLst/>
          </a:prstGeom>
          <a:ln w="19050" cap="rnd">
            <a:solidFill>
              <a:srgbClr val="000000"/>
            </a:solidFill>
            <a:prstDash val="solid"/>
            <a:headEnd type="none" w="sm" len="sm"/>
            <a:tailEnd type="none" w="sm" len="sm"/>
          </a:ln>
        </p:spPr>
      </p:sp>
      <p:pic>
        <p:nvPicPr>
          <p:cNvPr id="2" name="Picture 5">
            <a:extLst>
              <a:ext uri="{FF2B5EF4-FFF2-40B4-BE49-F238E27FC236}">
                <a16:creationId xmlns:a16="http://schemas.microsoft.com/office/drawing/2014/main" id="{5CC47A31-8045-35C3-D4E5-AC9822E24B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4000" y="1714500"/>
            <a:ext cx="7315200" cy="1188720"/>
          </a:xfrm>
          <a:prstGeom prst="rect">
            <a:avLst/>
          </a:prstGeom>
        </p:spPr>
      </p:pic>
      <p:sp>
        <p:nvSpPr>
          <p:cNvPr id="3" name="TextBox 2">
            <a:extLst>
              <a:ext uri="{FF2B5EF4-FFF2-40B4-BE49-F238E27FC236}">
                <a16:creationId xmlns:a16="http://schemas.microsoft.com/office/drawing/2014/main" id="{AD56966F-8749-EB32-F7BC-81A923164994}"/>
              </a:ext>
            </a:extLst>
          </p:cNvPr>
          <p:cNvSpPr txBox="1"/>
          <p:nvPr/>
        </p:nvSpPr>
        <p:spPr>
          <a:xfrm>
            <a:off x="1517073" y="3456589"/>
            <a:ext cx="10141527" cy="5518242"/>
          </a:xfrm>
          <a:prstGeom prst="rect">
            <a:avLst/>
          </a:prstGeom>
          <a:noFill/>
        </p:spPr>
        <p:txBody>
          <a:bodyPr wrap="square" rtlCol="0">
            <a:spAutoFit/>
          </a:bodyPr>
          <a:lstStyle/>
          <a:p>
            <a:pPr>
              <a:lnSpc>
                <a:spcPct val="150000"/>
              </a:lnSpc>
            </a:pPr>
            <a:r>
              <a:rPr lang="vi-VN" sz="4000">
                <a:latin typeface="Arial" panose="020B0604020202020204" pitchFamily="34" charset="0"/>
                <a:cs typeface="Arial" panose="020B0604020202020204" pitchFamily="34" charset="0"/>
              </a:rPr>
              <a:t>Hệ điều hành là phần mềm hệ thống, điều khiển và quản lí mọi hoạt động của máy tính; cung cấp, quản lí môi trường chạy các phần mềm ứng dụng, trao đổi thông tin giữa người dùng và máy tính; tổ chức lưu trữ và quản lí dữ liệu trong máy tính.</a:t>
            </a:r>
          </a:p>
        </p:txBody>
      </p:sp>
      <p:sp>
        <p:nvSpPr>
          <p:cNvPr id="6" name="TextBox 5">
            <a:extLst>
              <a:ext uri="{FF2B5EF4-FFF2-40B4-BE49-F238E27FC236}">
                <a16:creationId xmlns:a16="http://schemas.microsoft.com/office/drawing/2014/main" id="{23D7E383-E3F6-B608-D0FE-946EBD337E1C}"/>
              </a:ext>
            </a:extLst>
          </p:cNvPr>
          <p:cNvSpPr txBox="1"/>
          <p:nvPr/>
        </p:nvSpPr>
        <p:spPr>
          <a:xfrm>
            <a:off x="3924300" y="1801028"/>
            <a:ext cx="3390900" cy="1015663"/>
          </a:xfrm>
          <a:prstGeom prst="rect">
            <a:avLst/>
          </a:prstGeom>
          <a:noFill/>
        </p:spPr>
        <p:txBody>
          <a:bodyPr wrap="square" rtlCol="0">
            <a:spAutoFit/>
          </a:bodyPr>
          <a:lstStyle/>
          <a:p>
            <a:r>
              <a:rPr lang="en-US" sz="6000">
                <a:latin typeface="Arial" panose="020B0604020202020204" pitchFamily="34" charset="0"/>
                <a:cs typeface="Arial" panose="020B0604020202020204" pitchFamily="34" charset="0"/>
              </a:rPr>
              <a:t>Ghi nhớ </a:t>
            </a:r>
          </a:p>
        </p:txBody>
      </p:sp>
      <p:pic>
        <p:nvPicPr>
          <p:cNvPr id="8" name="Picture 4">
            <a:extLst>
              <a:ext uri="{FF2B5EF4-FFF2-40B4-BE49-F238E27FC236}">
                <a16:creationId xmlns:a16="http://schemas.microsoft.com/office/drawing/2014/main" id="{65730CA7-9663-66E9-707A-B9077F5E2B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16665" y="3456589"/>
            <a:ext cx="5564911" cy="6654601"/>
          </a:xfrm>
          <a:prstGeom prst="rect">
            <a:avLst/>
          </a:prstGeom>
        </p:spPr>
      </p:pic>
    </p:spTree>
    <p:extLst>
      <p:ext uri="{BB962C8B-B14F-4D97-AF65-F5344CB8AC3E}">
        <p14:creationId xmlns:p14="http://schemas.microsoft.com/office/powerpoint/2010/main" val="42324901"/>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6DDAC6E-D4AC-35C8-CEA2-083921096F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41102" y="962209"/>
            <a:ext cx="13605795" cy="8362581"/>
          </a:xfrm>
          <a:prstGeom prst="rect">
            <a:avLst/>
          </a:prstGeom>
        </p:spPr>
      </p:pic>
      <p:pic>
        <p:nvPicPr>
          <p:cNvPr id="8" name="Picture 6">
            <a:extLst>
              <a:ext uri="{FF2B5EF4-FFF2-40B4-BE49-F238E27FC236}">
                <a16:creationId xmlns:a16="http://schemas.microsoft.com/office/drawing/2014/main" id="{C09F43B1-F249-A357-F7FF-EAC20F8402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6743700"/>
            <a:ext cx="4114800" cy="4114800"/>
          </a:xfrm>
          <a:prstGeom prst="rect">
            <a:avLst/>
          </a:prstGeom>
        </p:spPr>
      </p:pic>
      <p:pic>
        <p:nvPicPr>
          <p:cNvPr id="9" name="Picture 5">
            <a:extLst>
              <a:ext uri="{FF2B5EF4-FFF2-40B4-BE49-F238E27FC236}">
                <a16:creationId xmlns:a16="http://schemas.microsoft.com/office/drawing/2014/main" id="{302FA58B-06F9-0441-9238-7CA8528C01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084015" y="6154882"/>
            <a:ext cx="3725764" cy="4114800"/>
          </a:xfrm>
          <a:prstGeom prst="rect">
            <a:avLst/>
          </a:prstGeom>
        </p:spPr>
      </p:pic>
      <p:sp>
        <p:nvSpPr>
          <p:cNvPr id="10" name="TextBox 9">
            <a:extLst>
              <a:ext uri="{FF2B5EF4-FFF2-40B4-BE49-F238E27FC236}">
                <a16:creationId xmlns:a16="http://schemas.microsoft.com/office/drawing/2014/main" id="{AB15C46D-8E41-5D18-0166-7C3D13B538E4}"/>
              </a:ext>
            </a:extLst>
          </p:cNvPr>
          <p:cNvSpPr txBox="1"/>
          <p:nvPr/>
        </p:nvSpPr>
        <p:spPr>
          <a:xfrm>
            <a:off x="2470008" y="2940588"/>
            <a:ext cx="13258800" cy="3744230"/>
          </a:xfrm>
          <a:prstGeom prst="rect">
            <a:avLst/>
          </a:prstGeom>
          <a:noFill/>
        </p:spPr>
        <p:txBody>
          <a:bodyPr wrap="square" rtlCol="0">
            <a:spAutoFit/>
          </a:bodyPr>
          <a:lstStyle/>
          <a:p>
            <a:pPr algn="ctr">
              <a:lnSpc>
                <a:spcPct val="150000"/>
              </a:lnSpc>
            </a:pPr>
            <a:r>
              <a:rPr lang="en-US" sz="5500" b="1" dirty="0">
                <a:latin typeface="Arial" panose="020B0604020202020204" pitchFamily="34" charset="0"/>
                <a:cs typeface="Arial" panose="020B0604020202020204" pitchFamily="34" charset="0"/>
              </a:rPr>
              <a:t>CHỦ ĐỀ A: BÀI 4:</a:t>
            </a:r>
          </a:p>
          <a:p>
            <a:pPr algn="ctr">
              <a:lnSpc>
                <a:spcPct val="150000"/>
              </a:lnSpc>
            </a:pPr>
            <a:r>
              <a:rPr lang="en-US" sz="5500" b="1" dirty="0">
                <a:latin typeface="Arial" panose="020B0604020202020204" pitchFamily="34" charset="0"/>
                <a:cs typeface="Arial" panose="020B0604020202020204" pitchFamily="34" charset="0"/>
              </a:rPr>
              <a:t>MỘT SỐ CHỨC NĂNG</a:t>
            </a:r>
          </a:p>
          <a:p>
            <a:pPr algn="ctr">
              <a:lnSpc>
                <a:spcPct val="150000"/>
              </a:lnSpc>
            </a:pPr>
            <a:r>
              <a:rPr lang="en-US" sz="5500" b="1" dirty="0">
                <a:latin typeface="Arial" panose="020B0604020202020204" pitchFamily="34" charset="0"/>
                <a:cs typeface="Arial" panose="020B0604020202020204" pitchFamily="34" charset="0"/>
              </a:rPr>
              <a:t> CỦA HỆ ĐIỀU HÀNH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25" name="TextBox 24">
            <a:extLst>
              <a:ext uri="{FF2B5EF4-FFF2-40B4-BE49-F238E27FC236}">
                <a16:creationId xmlns:a16="http://schemas.microsoft.com/office/drawing/2014/main" id="{E3A4E524-5848-2047-563E-14D2B6AAF293}"/>
              </a:ext>
            </a:extLst>
          </p:cNvPr>
          <p:cNvSpPr txBox="1"/>
          <p:nvPr/>
        </p:nvSpPr>
        <p:spPr>
          <a:xfrm>
            <a:off x="1222198" y="1382352"/>
            <a:ext cx="15392400" cy="1103892"/>
          </a:xfrm>
          <a:prstGeom prst="rect">
            <a:avLst/>
          </a:prstGeom>
          <a:noFill/>
        </p:spPr>
        <p:txBody>
          <a:bodyPr wrap="square" rtlCol="0">
            <a:spAutoFit/>
          </a:bodyPr>
          <a:lstStyle/>
          <a:p>
            <a:pPr algn="ctr">
              <a:lnSpc>
                <a:spcPct val="150000"/>
              </a:lnSpc>
            </a:pPr>
            <a:r>
              <a:rPr lang="en-US" sz="5000" b="1">
                <a:solidFill>
                  <a:srgbClr val="FF0000"/>
                </a:solidFill>
                <a:latin typeface="Arial" panose="020B0604020202020204" pitchFamily="34" charset="0"/>
                <a:cs typeface="Arial" panose="020B0604020202020204" pitchFamily="34" charset="0"/>
              </a:rPr>
              <a:t>LUYỆN TẬP</a:t>
            </a:r>
            <a:endParaRPr lang="en-US" sz="5000" b="1">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09EA9E3-D919-7DFA-BAAC-D374153B7B5D}"/>
              </a:ext>
            </a:extLst>
          </p:cNvPr>
          <p:cNvSpPr txBox="1"/>
          <p:nvPr/>
        </p:nvSpPr>
        <p:spPr>
          <a:xfrm>
            <a:off x="1759396" y="2904317"/>
            <a:ext cx="14855202" cy="5518242"/>
          </a:xfrm>
          <a:prstGeom prst="rect">
            <a:avLst/>
          </a:prstGeom>
          <a:noFill/>
        </p:spPr>
        <p:txBody>
          <a:bodyPr wrap="square" rtlCol="0">
            <a:spAutoFit/>
          </a:bodyPr>
          <a:lstStyle/>
          <a:p>
            <a:pPr marL="0" marR="0" algn="just">
              <a:lnSpc>
                <a:spcPct val="150000"/>
              </a:lnSpc>
              <a:spcBef>
                <a:spcPts val="0"/>
              </a:spcBef>
              <a:spcAft>
                <a:spcPts val="0"/>
              </a:spcAft>
            </a:pPr>
            <a:r>
              <a:rPr lang="en-US" sz="4000" b="1" i="1">
                <a:solidFill>
                  <a:srgbClr val="FF0000"/>
                </a:solidFill>
                <a:effectLst/>
                <a:latin typeface="Arial" panose="020B0604020202020204" pitchFamily="34" charset="0"/>
                <a:ea typeface="Calibri" panose="020F0502020204030204" pitchFamily="34" charset="0"/>
                <a:cs typeface="Arial" panose="020B0604020202020204" pitchFamily="34" charset="0"/>
              </a:rPr>
              <a:t>Bài tập 1. </a:t>
            </a:r>
            <a:r>
              <a:rPr lang="en-US" sz="4000" i="1">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 có những chức năng nào sau đây?</a:t>
            </a:r>
            <a:endParaRPr lang="en-US" sz="4000" i="1">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A. Quản lí, điều khiển và cung cấp thông tin thiết bị phần cứng máy tính.</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B. Tổ chức, lưu trữ, quản lí dữ liệu trên ổ đĩa.</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C. Quản lí, điều khiển các chương trình đang chạy trên máy tính.</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D. Tạo và chỉnh sửa nội dung tệp văn bản.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6">
            <a:extLst>
              <a:ext uri="{FF2B5EF4-FFF2-40B4-BE49-F238E27FC236}">
                <a16:creationId xmlns:a16="http://schemas.microsoft.com/office/drawing/2014/main" id="{47662F20-3CC7-0A86-1B1E-1D435ABAE96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98768" y="3924300"/>
            <a:ext cx="1513492" cy="1513492"/>
          </a:xfrm>
          <a:prstGeom prst="rect">
            <a:avLst/>
          </a:prstGeom>
        </p:spPr>
      </p:pic>
      <p:pic>
        <p:nvPicPr>
          <p:cNvPr id="16" name="Picture 6">
            <a:extLst>
              <a:ext uri="{FF2B5EF4-FFF2-40B4-BE49-F238E27FC236}">
                <a16:creationId xmlns:a16="http://schemas.microsoft.com/office/drawing/2014/main" id="{127DA65E-2AF4-4AB5-B7CE-A24BD6B87AD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98768" y="5608504"/>
            <a:ext cx="1513492" cy="1513492"/>
          </a:xfrm>
          <a:prstGeom prst="rect">
            <a:avLst/>
          </a:prstGeom>
        </p:spPr>
      </p:pic>
      <p:pic>
        <p:nvPicPr>
          <p:cNvPr id="17" name="Picture 6">
            <a:extLst>
              <a:ext uri="{FF2B5EF4-FFF2-40B4-BE49-F238E27FC236}">
                <a16:creationId xmlns:a16="http://schemas.microsoft.com/office/drawing/2014/main" id="{0F63F320-236A-29EF-E5B6-11AAC2C7CC8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7202" y="6827346"/>
            <a:ext cx="1513492" cy="1513492"/>
          </a:xfrm>
          <a:prstGeom prst="rect">
            <a:avLst/>
          </a:prstGeom>
        </p:spPr>
      </p:pic>
    </p:spTree>
    <p:extLst>
      <p:ext uri="{BB962C8B-B14F-4D97-AF65-F5344CB8AC3E}">
        <p14:creationId xmlns:p14="http://schemas.microsoft.com/office/powerpoint/2010/main" val="36349557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7" name="TextBox 6">
            <a:extLst>
              <a:ext uri="{FF2B5EF4-FFF2-40B4-BE49-F238E27FC236}">
                <a16:creationId xmlns:a16="http://schemas.microsoft.com/office/drawing/2014/main" id="{109EA9E3-D919-7DFA-BAAC-D374153B7B5D}"/>
              </a:ext>
            </a:extLst>
          </p:cNvPr>
          <p:cNvSpPr txBox="1"/>
          <p:nvPr/>
        </p:nvSpPr>
        <p:spPr>
          <a:xfrm>
            <a:off x="1266509" y="2173347"/>
            <a:ext cx="13258800" cy="6980181"/>
          </a:xfrm>
          <a:prstGeom prst="rect">
            <a:avLst/>
          </a:prstGeom>
          <a:noFill/>
        </p:spPr>
        <p:txBody>
          <a:bodyPr wrap="square" rtlCol="0">
            <a:spAutoFit/>
          </a:bodyPr>
          <a:lstStyle/>
          <a:p>
            <a:pPr marL="0" marR="0" algn="just">
              <a:lnSpc>
                <a:spcPct val="150000"/>
              </a:lnSpc>
              <a:spcBef>
                <a:spcPts val="0"/>
              </a:spcBef>
              <a:spcAft>
                <a:spcPts val="0"/>
              </a:spcAft>
            </a:pPr>
            <a:r>
              <a:rPr lang="vi-VN" sz="4000" b="1" i="1">
                <a:solidFill>
                  <a:srgbClr val="FF0000"/>
                </a:solidFill>
                <a:effectLst/>
                <a:latin typeface="Arial" panose="020B0604020202020204" pitchFamily="34" charset="0"/>
                <a:ea typeface="Calibri" panose="020F0502020204030204" pitchFamily="34" charset="0"/>
                <a:cs typeface="Arial" panose="020B0604020202020204" pitchFamily="34" charset="0"/>
              </a:rPr>
              <a:t>Bài tập 2. </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Phát biểu nào sau đây là </a:t>
            </a:r>
            <a:r>
              <a:rPr lang="vi-VN" sz="4000" b="1" i="1">
                <a:solidFill>
                  <a:srgbClr val="FF0000"/>
                </a:solidFill>
                <a:effectLst/>
                <a:latin typeface="Arial" panose="020B0604020202020204" pitchFamily="34" charset="0"/>
                <a:ea typeface="Calibri" panose="020F0502020204030204" pitchFamily="34" charset="0"/>
                <a:cs typeface="Arial" panose="020B0604020202020204" pitchFamily="34" charset="0"/>
              </a:rPr>
              <a:t>sai</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200000"/>
              </a:lnSpc>
              <a:spcBef>
                <a:spcPts val="0"/>
              </a:spcBef>
              <a:spcAft>
                <a:spcPts val="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A. Phần mềm ứng dụng được cài đặt sau khi máy tính đã cài đặt hệ điều hành.</a:t>
            </a:r>
          </a:p>
          <a:p>
            <a:pPr marL="0" marR="0" algn="just">
              <a:lnSpc>
                <a:spcPct val="200000"/>
              </a:lnSpc>
              <a:spcBef>
                <a:spcPts val="0"/>
              </a:spcBef>
              <a:spcAft>
                <a:spcPts val="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B. Hệ điều hành được tự động chạy khi bật máy tính.</a:t>
            </a:r>
          </a:p>
          <a:p>
            <a:pPr marL="0" marR="0" algn="just">
              <a:lnSpc>
                <a:spcPct val="200000"/>
              </a:lnSpc>
              <a:spcBef>
                <a:spcPts val="0"/>
              </a:spcBef>
              <a:spcAft>
                <a:spcPts val="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C. Phần cứng máy tính có thể hoạt động được khi chưa có hệ điều hành.</a:t>
            </a:r>
          </a:p>
        </p:txBody>
      </p:sp>
      <p:sp>
        <p:nvSpPr>
          <p:cNvPr id="9" name="TextBox 8">
            <a:extLst>
              <a:ext uri="{FF2B5EF4-FFF2-40B4-BE49-F238E27FC236}">
                <a16:creationId xmlns:a16="http://schemas.microsoft.com/office/drawing/2014/main" id="{89109A8B-3CD5-BFC6-239C-7DCE384A76A3}"/>
              </a:ext>
            </a:extLst>
          </p:cNvPr>
          <p:cNvSpPr txBox="1"/>
          <p:nvPr/>
        </p:nvSpPr>
        <p:spPr>
          <a:xfrm>
            <a:off x="14879763" y="3619500"/>
            <a:ext cx="936364" cy="1015663"/>
          </a:xfrm>
          <a:prstGeom prst="rect">
            <a:avLst/>
          </a:prstGeom>
          <a:noFill/>
        </p:spPr>
        <p:txBody>
          <a:bodyPr wrap="square">
            <a:spAutoFit/>
          </a:bodyPr>
          <a:lstStyle/>
          <a:p>
            <a:r>
              <a:rPr lang="vi-VN" sz="60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6000"/>
          </a:p>
        </p:txBody>
      </p:sp>
      <p:sp>
        <p:nvSpPr>
          <p:cNvPr id="10" name="TextBox 9">
            <a:extLst>
              <a:ext uri="{FF2B5EF4-FFF2-40B4-BE49-F238E27FC236}">
                <a16:creationId xmlns:a16="http://schemas.microsoft.com/office/drawing/2014/main" id="{0C6DF76B-2BA1-82D8-812B-240C59BC3F9C}"/>
              </a:ext>
            </a:extLst>
          </p:cNvPr>
          <p:cNvSpPr txBox="1"/>
          <p:nvPr/>
        </p:nvSpPr>
        <p:spPr>
          <a:xfrm>
            <a:off x="14922290" y="5709613"/>
            <a:ext cx="936364" cy="1015663"/>
          </a:xfrm>
          <a:prstGeom prst="rect">
            <a:avLst/>
          </a:prstGeom>
          <a:noFill/>
        </p:spPr>
        <p:txBody>
          <a:bodyPr wrap="square">
            <a:spAutoFit/>
          </a:bodyPr>
          <a:lstStyle/>
          <a:p>
            <a:r>
              <a:rPr lang="vi-VN" sz="60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6000"/>
          </a:p>
        </p:txBody>
      </p:sp>
      <p:sp>
        <p:nvSpPr>
          <p:cNvPr id="11" name="TextBox 10">
            <a:extLst>
              <a:ext uri="{FF2B5EF4-FFF2-40B4-BE49-F238E27FC236}">
                <a16:creationId xmlns:a16="http://schemas.microsoft.com/office/drawing/2014/main" id="{3CBC946B-FF36-5B52-E26C-DF0FB823F9F5}"/>
              </a:ext>
            </a:extLst>
          </p:cNvPr>
          <p:cNvSpPr txBox="1"/>
          <p:nvPr/>
        </p:nvSpPr>
        <p:spPr>
          <a:xfrm>
            <a:off x="14936895" y="7291894"/>
            <a:ext cx="936364" cy="1015663"/>
          </a:xfrm>
          <a:prstGeom prst="rect">
            <a:avLst/>
          </a:prstGeom>
          <a:noFill/>
        </p:spPr>
        <p:txBody>
          <a:bodyPr wrap="square">
            <a:spAutoFit/>
          </a:bodyPr>
          <a:lstStyle/>
          <a:p>
            <a:r>
              <a:rPr lang="vi-VN" sz="60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US" sz="6000"/>
          </a:p>
        </p:txBody>
      </p:sp>
    </p:spTree>
    <p:extLst>
      <p:ext uri="{BB962C8B-B14F-4D97-AF65-F5344CB8AC3E}">
        <p14:creationId xmlns:p14="http://schemas.microsoft.com/office/powerpoint/2010/main" val="20264496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36825" y="2677847"/>
            <a:ext cx="4698190" cy="4931307"/>
          </a:xfrm>
          <a:prstGeom prst="rect">
            <a:avLst/>
          </a:prstGeom>
        </p:spPr>
      </p:pic>
      <p:sp>
        <p:nvSpPr>
          <p:cNvPr id="3" name="AutoShape 3"/>
          <p:cNvSpPr/>
          <p:nvPr/>
        </p:nvSpPr>
        <p:spPr>
          <a:xfrm rot="5400000">
            <a:off x="3990301" y="5133301"/>
            <a:ext cx="10288347" cy="0"/>
          </a:xfrm>
          <a:prstGeom prst="line">
            <a:avLst/>
          </a:prstGeom>
          <a:ln w="19050" cap="rnd">
            <a:solidFill>
              <a:srgbClr val="000000"/>
            </a:solidFill>
            <a:prstDash val="solid"/>
            <a:headEnd type="none" w="sm" len="sm"/>
            <a:tailEnd type="none" w="sm" len="sm"/>
          </a:ln>
        </p:spPr>
      </p:sp>
      <p:sp>
        <p:nvSpPr>
          <p:cNvPr id="4" name="AutoShape 4"/>
          <p:cNvSpPr/>
          <p:nvPr/>
        </p:nvSpPr>
        <p:spPr>
          <a:xfrm rot="5400000">
            <a:off x="-1583659" y="6294090"/>
            <a:ext cx="6244530" cy="0"/>
          </a:xfrm>
          <a:prstGeom prst="line">
            <a:avLst/>
          </a:prstGeom>
          <a:ln w="19050" cap="rnd">
            <a:solidFill>
              <a:srgbClr val="000000"/>
            </a:solidFill>
            <a:prstDash val="solid"/>
            <a:headEnd type="none" w="sm" len="sm"/>
            <a:tailEnd type="none" w="sm" len="sm"/>
          </a:ln>
        </p:spPr>
      </p:sp>
      <p:sp>
        <p:nvSpPr>
          <p:cNvPr id="5" name="AutoShape 5"/>
          <p:cNvSpPr/>
          <p:nvPr/>
        </p:nvSpPr>
        <p:spPr>
          <a:xfrm rot="-10800000">
            <a:off x="9527" y="3162300"/>
            <a:ext cx="9144000" cy="0"/>
          </a:xfrm>
          <a:prstGeom prst="line">
            <a:avLst/>
          </a:prstGeom>
          <a:ln w="19050" cap="rnd">
            <a:solidFill>
              <a:srgbClr val="000000"/>
            </a:solidFill>
            <a:prstDash val="solid"/>
            <a:headEnd type="none" w="sm" len="sm"/>
            <a:tailEnd type="none" w="sm" len="sm"/>
          </a:ln>
        </p:spPr>
      </p:sp>
      <p:sp>
        <p:nvSpPr>
          <p:cNvPr id="6" name="AutoShape 6"/>
          <p:cNvSpPr/>
          <p:nvPr/>
        </p:nvSpPr>
        <p:spPr>
          <a:xfrm rot="-10800000">
            <a:off x="9527" y="5250160"/>
            <a:ext cx="9124950" cy="0"/>
          </a:xfrm>
          <a:prstGeom prst="line">
            <a:avLst/>
          </a:prstGeom>
          <a:ln w="19050" cap="rnd">
            <a:solidFill>
              <a:srgbClr val="000000"/>
            </a:solidFill>
            <a:prstDash val="solid"/>
            <a:headEnd type="none" w="sm" len="sm"/>
            <a:tailEnd type="none" w="sm" len="sm"/>
          </a:ln>
        </p:spPr>
      </p:sp>
      <p:sp>
        <p:nvSpPr>
          <p:cNvPr id="7" name="AutoShape 7"/>
          <p:cNvSpPr/>
          <p:nvPr/>
        </p:nvSpPr>
        <p:spPr>
          <a:xfrm rot="-10800000">
            <a:off x="9527" y="7338020"/>
            <a:ext cx="9144000" cy="0"/>
          </a:xfrm>
          <a:prstGeom prst="line">
            <a:avLst/>
          </a:prstGeom>
          <a:ln w="19050" cap="rnd">
            <a:solidFill>
              <a:srgbClr val="000000"/>
            </a:solidFill>
            <a:prstDash val="solid"/>
            <a:headEnd type="none" w="sm" len="sm"/>
            <a:tailEnd type="none" w="sm" len="sm"/>
          </a:ln>
        </p:spPr>
      </p:sp>
      <p:sp>
        <p:nvSpPr>
          <p:cNvPr id="8" name="TextBox 8"/>
          <p:cNvSpPr txBox="1"/>
          <p:nvPr/>
        </p:nvSpPr>
        <p:spPr>
          <a:xfrm>
            <a:off x="9527" y="3744406"/>
            <a:ext cx="1519554" cy="819199"/>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Arial" panose="020B0604020202020204" pitchFamily="34" charset="0"/>
                <a:cs typeface="Arial" panose="020B0604020202020204" pitchFamily="34" charset="0"/>
              </a:rPr>
              <a:t>1</a:t>
            </a:r>
          </a:p>
        </p:txBody>
      </p:sp>
      <p:sp>
        <p:nvSpPr>
          <p:cNvPr id="9" name="TextBox 9"/>
          <p:cNvSpPr txBox="1"/>
          <p:nvPr/>
        </p:nvSpPr>
        <p:spPr>
          <a:xfrm>
            <a:off x="9527" y="7894448"/>
            <a:ext cx="1519554" cy="819199"/>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Arial" panose="020B0604020202020204" pitchFamily="34" charset="0"/>
                <a:cs typeface="Arial" panose="020B0604020202020204" pitchFamily="34" charset="0"/>
              </a:rPr>
              <a:t>3</a:t>
            </a:r>
          </a:p>
        </p:txBody>
      </p:sp>
      <p:sp>
        <p:nvSpPr>
          <p:cNvPr id="10" name="TextBox 10"/>
          <p:cNvSpPr txBox="1"/>
          <p:nvPr/>
        </p:nvSpPr>
        <p:spPr>
          <a:xfrm>
            <a:off x="9527" y="5819427"/>
            <a:ext cx="1519554" cy="819199"/>
          </a:xfrm>
          <a:prstGeom prst="rect">
            <a:avLst/>
          </a:prstGeom>
        </p:spPr>
        <p:txBody>
          <a:bodyPr lIns="0" tIns="0" rIns="0" bIns="0" rtlCol="0" anchor="t">
            <a:spAutoFit/>
          </a:bodyPr>
          <a:lstStyle/>
          <a:p>
            <a:pPr algn="ctr">
              <a:lnSpc>
                <a:spcPts val="7000"/>
              </a:lnSpc>
              <a:spcBef>
                <a:spcPct val="0"/>
              </a:spcBef>
            </a:pPr>
            <a:r>
              <a:rPr lang="en-US" sz="5000" b="1">
                <a:solidFill>
                  <a:srgbClr val="000000"/>
                </a:solidFill>
                <a:latin typeface="Arial" panose="020B0604020202020204" pitchFamily="34" charset="0"/>
                <a:cs typeface="Arial" panose="020B0604020202020204" pitchFamily="34" charset="0"/>
              </a:rPr>
              <a:t>2</a:t>
            </a:r>
          </a:p>
        </p:txBody>
      </p:sp>
      <p:sp>
        <p:nvSpPr>
          <p:cNvPr id="12" name="TextBox 12"/>
          <p:cNvSpPr txBox="1"/>
          <p:nvPr/>
        </p:nvSpPr>
        <p:spPr>
          <a:xfrm>
            <a:off x="1927151" y="7551694"/>
            <a:ext cx="6346701" cy="2323906"/>
          </a:xfrm>
          <a:prstGeom prst="rect">
            <a:avLst/>
          </a:prstGeom>
        </p:spPr>
        <p:txBody>
          <a:bodyPr wrap="square" lIns="0" tIns="0" rIns="0" bIns="0" rtlCol="0" anchor="t">
            <a:spAutoFit/>
          </a:bodyPr>
          <a:lstStyle/>
          <a:p>
            <a:pPr>
              <a:lnSpc>
                <a:spcPct val="150000"/>
              </a:lnSpc>
              <a:spcBef>
                <a:spcPct val="0"/>
              </a:spcBef>
            </a:pPr>
            <a:r>
              <a:rPr lang="en-US" sz="3500" dirty="0" err="1">
                <a:solidFill>
                  <a:srgbClr val="000000"/>
                </a:solidFill>
                <a:latin typeface="Arial" panose="020B0604020202020204" pitchFamily="34" charset="0"/>
                <a:cs typeface="Arial" panose="020B0604020202020204" pitchFamily="34" charset="0"/>
              </a:rPr>
              <a:t>Chuẩn</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bị</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cho</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bài</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học</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mới</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bài</a:t>
            </a:r>
            <a:r>
              <a:rPr lang="en-US" sz="3500" dirty="0">
                <a:solidFill>
                  <a:srgbClr val="000000"/>
                </a:solidFill>
                <a:latin typeface="Arial" panose="020B0604020202020204" pitchFamily="34" charset="0"/>
                <a:cs typeface="Arial" panose="020B0604020202020204" pitchFamily="34" charset="0"/>
              </a:rPr>
              <a:t> 5: </a:t>
            </a:r>
            <a:r>
              <a:rPr lang="en-US" sz="3500" dirty="0" err="1">
                <a:solidFill>
                  <a:srgbClr val="000000"/>
                </a:solidFill>
                <a:latin typeface="Arial" panose="020B0604020202020204" pitchFamily="34" charset="0"/>
                <a:cs typeface="Arial" panose="020B0604020202020204" pitchFamily="34" charset="0"/>
              </a:rPr>
              <a:t>Thực</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hành</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khám</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phá</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trình</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quản</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lí</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hệ</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thống</a:t>
            </a:r>
            <a:r>
              <a:rPr lang="en-US" sz="3500" dirty="0">
                <a:solidFill>
                  <a:srgbClr val="000000"/>
                </a:solidFill>
                <a:latin typeface="Arial" panose="020B0604020202020204" pitchFamily="34" charset="0"/>
                <a:cs typeface="Arial" panose="020B0604020202020204" pitchFamily="34" charset="0"/>
              </a:rPr>
              <a:t> </a:t>
            </a:r>
            <a:r>
              <a:rPr lang="en-US" sz="3500" dirty="0" err="1">
                <a:solidFill>
                  <a:srgbClr val="000000"/>
                </a:solidFill>
                <a:latin typeface="Arial" panose="020B0604020202020204" pitchFamily="34" charset="0"/>
                <a:cs typeface="Arial" panose="020B0604020202020204" pitchFamily="34" charset="0"/>
              </a:rPr>
              <a:t>tệp</a:t>
            </a:r>
            <a:r>
              <a:rPr lang="en-US" sz="3500" dirty="0">
                <a:solidFill>
                  <a:srgbClr val="000000"/>
                </a:solidFill>
                <a:latin typeface="Arial" panose="020B0604020202020204" pitchFamily="34" charset="0"/>
                <a:cs typeface="Arial" panose="020B0604020202020204" pitchFamily="34" charset="0"/>
              </a:rPr>
              <a:t>.</a:t>
            </a:r>
          </a:p>
        </p:txBody>
      </p:sp>
      <p:sp>
        <p:nvSpPr>
          <p:cNvPr id="16" name="TextBox 16"/>
          <p:cNvSpPr txBox="1"/>
          <p:nvPr/>
        </p:nvSpPr>
        <p:spPr>
          <a:xfrm>
            <a:off x="914400" y="1954610"/>
            <a:ext cx="6657973" cy="615553"/>
          </a:xfrm>
          <a:prstGeom prst="rect">
            <a:avLst/>
          </a:prstGeom>
        </p:spPr>
        <p:txBody>
          <a:bodyPr wrap="square" lIns="0" tIns="0" rIns="0" bIns="0" rtlCol="0" anchor="t">
            <a:spAutoFit/>
          </a:bodyPr>
          <a:lstStyle/>
          <a:p>
            <a:pPr algn="just">
              <a:lnSpc>
                <a:spcPts val="4759"/>
              </a:lnSpc>
              <a:spcBef>
                <a:spcPct val="0"/>
              </a:spcBef>
            </a:pPr>
            <a:r>
              <a:rPr lang="en-US" sz="5000" b="1">
                <a:solidFill>
                  <a:srgbClr val="000000"/>
                </a:solidFill>
                <a:latin typeface="Arial" panose="020B0604020202020204" pitchFamily="34" charset="0"/>
                <a:cs typeface="Arial" panose="020B0604020202020204" pitchFamily="34" charset="0"/>
              </a:rPr>
              <a:t>HƯỚNG DẪN VỀ NHÀ</a:t>
            </a:r>
          </a:p>
        </p:txBody>
      </p:sp>
      <p:sp>
        <p:nvSpPr>
          <p:cNvPr id="18" name="TextBox 12">
            <a:extLst>
              <a:ext uri="{FF2B5EF4-FFF2-40B4-BE49-F238E27FC236}">
                <a16:creationId xmlns:a16="http://schemas.microsoft.com/office/drawing/2014/main" id="{6F4C17D5-5375-89F9-36E1-3AE6E4CA877B}"/>
              </a:ext>
            </a:extLst>
          </p:cNvPr>
          <p:cNvSpPr txBox="1"/>
          <p:nvPr/>
        </p:nvSpPr>
        <p:spPr>
          <a:xfrm>
            <a:off x="2066244" y="5497434"/>
            <a:ext cx="6346701" cy="1515992"/>
          </a:xfrm>
          <a:prstGeom prst="rect">
            <a:avLst/>
          </a:prstGeom>
        </p:spPr>
        <p:txBody>
          <a:bodyPr wrap="square" lIns="0" tIns="0" rIns="0" bIns="0" rtlCol="0" anchor="t">
            <a:spAutoFit/>
          </a:bodyPr>
          <a:lstStyle/>
          <a:p>
            <a:pPr>
              <a:lnSpc>
                <a:spcPct val="150000"/>
              </a:lnSpc>
              <a:spcBef>
                <a:spcPct val="0"/>
              </a:spcBef>
            </a:pPr>
            <a:r>
              <a:rPr lang="en-US" sz="3500">
                <a:solidFill>
                  <a:srgbClr val="000000"/>
                </a:solidFill>
                <a:latin typeface="Arial" panose="020B0604020202020204" pitchFamily="34" charset="0"/>
                <a:cs typeface="Arial" panose="020B0604020202020204" pitchFamily="34" charset="0"/>
              </a:rPr>
              <a:t>Bài đầy đủ bài tập trong sách bài tập</a:t>
            </a:r>
          </a:p>
        </p:txBody>
      </p:sp>
      <p:sp>
        <p:nvSpPr>
          <p:cNvPr id="19" name="TextBox 12">
            <a:extLst>
              <a:ext uri="{FF2B5EF4-FFF2-40B4-BE49-F238E27FC236}">
                <a16:creationId xmlns:a16="http://schemas.microsoft.com/office/drawing/2014/main" id="{838196E5-383D-7CB9-C920-D53EA5CD1798}"/>
              </a:ext>
            </a:extLst>
          </p:cNvPr>
          <p:cNvSpPr txBox="1"/>
          <p:nvPr/>
        </p:nvSpPr>
        <p:spPr>
          <a:xfrm>
            <a:off x="2163190" y="3409574"/>
            <a:ext cx="6346701" cy="1515992"/>
          </a:xfrm>
          <a:prstGeom prst="rect">
            <a:avLst/>
          </a:prstGeom>
        </p:spPr>
        <p:txBody>
          <a:bodyPr wrap="square" lIns="0" tIns="0" rIns="0" bIns="0" rtlCol="0" anchor="t">
            <a:spAutoFit/>
          </a:bodyPr>
          <a:lstStyle/>
          <a:p>
            <a:pPr>
              <a:lnSpc>
                <a:spcPct val="150000"/>
              </a:lnSpc>
              <a:spcBef>
                <a:spcPct val="0"/>
              </a:spcBef>
            </a:pPr>
            <a:r>
              <a:rPr lang="en-US" sz="3500">
                <a:solidFill>
                  <a:srgbClr val="000000"/>
                </a:solidFill>
                <a:latin typeface="Arial" panose="020B0604020202020204" pitchFamily="34" charset="0"/>
                <a:cs typeface="Arial" panose="020B0604020202020204" pitchFamily="34" charset="0"/>
              </a:rPr>
              <a:t>Ôn tập lại nội dung chính của bài học</a:t>
            </a:r>
          </a:p>
        </p:txBody>
      </p:sp>
      <p:pic>
        <p:nvPicPr>
          <p:cNvPr id="20" name="Picture 3">
            <a:extLst>
              <a:ext uri="{FF2B5EF4-FFF2-40B4-BE49-F238E27FC236}">
                <a16:creationId xmlns:a16="http://schemas.microsoft.com/office/drawing/2014/main" id="{509C56EE-A2B6-CC84-B17E-9F2B6C9EDE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573000" y="7378584"/>
            <a:ext cx="5210542" cy="28071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03104" y="1285450"/>
            <a:ext cx="9681792" cy="1107739"/>
          </a:xfrm>
          <a:prstGeom prst="rect">
            <a:avLst/>
          </a:prstGeom>
        </p:spPr>
        <p:txBody>
          <a:bodyPr lIns="0" tIns="0" rIns="0" bIns="0" rtlCol="0" anchor="t">
            <a:spAutoFit/>
          </a:bodyPr>
          <a:lstStyle/>
          <a:p>
            <a:pPr algn="ctr">
              <a:lnSpc>
                <a:spcPts val="9975"/>
              </a:lnSpc>
            </a:pPr>
            <a:r>
              <a:rPr lang="en-US" sz="5000" b="1" dirty="0">
                <a:solidFill>
                  <a:srgbClr val="000000"/>
                </a:solidFill>
                <a:latin typeface="Arial" panose="020B0604020202020204" pitchFamily="34" charset="0"/>
                <a:cs typeface="Arial" panose="020B0604020202020204" pitchFamily="34" charset="0"/>
              </a:rPr>
              <a:t>NỘI DUNG BÀI HỌC</a:t>
            </a:r>
          </a:p>
        </p:txBody>
      </p:sp>
      <p:sp>
        <p:nvSpPr>
          <p:cNvPr id="3" name="TextBox 3"/>
          <p:cNvSpPr txBox="1"/>
          <p:nvPr/>
        </p:nvSpPr>
        <p:spPr>
          <a:xfrm>
            <a:off x="3717966" y="3275382"/>
            <a:ext cx="9681792" cy="1231106"/>
          </a:xfrm>
          <a:prstGeom prst="rect">
            <a:avLst/>
          </a:prstGeom>
        </p:spPr>
        <p:txBody>
          <a:bodyPr wrap="square" lIns="0" tIns="0" rIns="0" bIns="0" rtlCol="0" anchor="t">
            <a:spAutoFit/>
          </a:bodyPr>
          <a:lstStyle/>
          <a:p>
            <a:r>
              <a:rPr lang="en-US" sz="4000" dirty="0" err="1">
                <a:solidFill>
                  <a:srgbClr val="000000"/>
                </a:solidFill>
                <a:latin typeface="Arial" panose="020B0604020202020204" pitchFamily="34" charset="0"/>
                <a:cs typeface="Arial" panose="020B0604020202020204" pitchFamily="34" charset="0"/>
              </a:rPr>
              <a:t>Hệ</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điều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hành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khởi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kiểm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soát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mọi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hoạt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của</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máy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tính</a:t>
            </a:r>
            <a:endParaRPr lang="en-US" sz="4000" dirty="0">
              <a:solidFill>
                <a:srgbClr val="000000"/>
              </a:solidFill>
              <a:latin typeface="Arial" panose="020B0604020202020204" pitchFamily="34" charset="0"/>
              <a:cs typeface="Arial" panose="020B0604020202020204" pitchFamily="34" charset="0"/>
            </a:endParaRPr>
          </a:p>
        </p:txBody>
      </p:sp>
      <p:sp>
        <p:nvSpPr>
          <p:cNvPr id="4" name="AutoShape 4"/>
          <p:cNvSpPr/>
          <p:nvPr/>
        </p:nvSpPr>
        <p:spPr>
          <a:xfrm rot="-10800000">
            <a:off x="0" y="2999244"/>
            <a:ext cx="18288000" cy="0"/>
          </a:xfrm>
          <a:prstGeom prst="line">
            <a:avLst/>
          </a:prstGeom>
          <a:ln w="19050" cap="rnd">
            <a:solidFill>
              <a:srgbClr val="000000"/>
            </a:solidFill>
            <a:prstDash val="solid"/>
            <a:headEnd type="none" w="sm" len="sm"/>
            <a:tailEnd type="none" w="sm" len="sm"/>
          </a:ln>
        </p:spPr>
      </p:sp>
      <p:sp>
        <p:nvSpPr>
          <p:cNvPr id="5" name="AutoShape 5"/>
          <p:cNvSpPr/>
          <p:nvPr/>
        </p:nvSpPr>
        <p:spPr>
          <a:xfrm rot="5400000">
            <a:off x="-4105275" y="5133975"/>
            <a:ext cx="10287000" cy="0"/>
          </a:xfrm>
          <a:prstGeom prst="line">
            <a:avLst/>
          </a:prstGeom>
          <a:ln w="19050" cap="rnd">
            <a:solidFill>
              <a:srgbClr val="000000"/>
            </a:solidFill>
            <a:prstDash val="solid"/>
            <a:headEnd type="none" w="sm" len="sm"/>
            <a:tailEnd type="none" w="sm" len="sm"/>
          </a:ln>
        </p:spPr>
      </p:sp>
      <p:sp>
        <p:nvSpPr>
          <p:cNvPr id="6" name="AutoShape 6"/>
          <p:cNvSpPr/>
          <p:nvPr/>
        </p:nvSpPr>
        <p:spPr>
          <a:xfrm rot="5400000">
            <a:off x="12125325" y="5133975"/>
            <a:ext cx="10287000" cy="0"/>
          </a:xfrm>
          <a:prstGeom prst="line">
            <a:avLst/>
          </a:prstGeom>
          <a:ln w="19050" cap="rnd">
            <a:solidFill>
              <a:srgbClr val="000000"/>
            </a:solidFill>
            <a:prstDash val="solid"/>
            <a:headEnd type="none" w="sm" len="sm"/>
            <a:tailEnd type="none" w="sm" len="sm"/>
          </a:ln>
        </p:spPr>
      </p:sp>
      <p:sp>
        <p:nvSpPr>
          <p:cNvPr id="7" name="Rectangle: Rounded Corners 6">
            <a:extLst>
              <a:ext uri="{FF2B5EF4-FFF2-40B4-BE49-F238E27FC236}">
                <a16:creationId xmlns:a16="http://schemas.microsoft.com/office/drawing/2014/main" id="{17F4ED25-A1EF-B0D5-F21E-C64BA977D77C}"/>
              </a:ext>
            </a:extLst>
          </p:cNvPr>
          <p:cNvSpPr/>
          <p:nvPr/>
        </p:nvSpPr>
        <p:spPr>
          <a:xfrm>
            <a:off x="2449409" y="3391505"/>
            <a:ext cx="822810" cy="608986"/>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1</a:t>
            </a:r>
          </a:p>
        </p:txBody>
      </p:sp>
      <p:sp>
        <p:nvSpPr>
          <p:cNvPr id="8" name="Rectangle: Rounded Corners 7">
            <a:extLst>
              <a:ext uri="{FF2B5EF4-FFF2-40B4-BE49-F238E27FC236}">
                <a16:creationId xmlns:a16="http://schemas.microsoft.com/office/drawing/2014/main" id="{EBB15F34-C941-C03B-ADB2-87A4DEC6998F}"/>
              </a:ext>
            </a:extLst>
          </p:cNvPr>
          <p:cNvSpPr/>
          <p:nvPr/>
        </p:nvSpPr>
        <p:spPr>
          <a:xfrm>
            <a:off x="2449405" y="5098781"/>
            <a:ext cx="822803" cy="608982"/>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2</a:t>
            </a:r>
          </a:p>
        </p:txBody>
      </p:sp>
      <p:sp>
        <p:nvSpPr>
          <p:cNvPr id="9" name="TextBox 3">
            <a:extLst>
              <a:ext uri="{FF2B5EF4-FFF2-40B4-BE49-F238E27FC236}">
                <a16:creationId xmlns:a16="http://schemas.microsoft.com/office/drawing/2014/main" id="{42BDFADB-3524-42ED-D823-5932637F1C87}"/>
              </a:ext>
            </a:extLst>
          </p:cNvPr>
          <p:cNvSpPr txBox="1"/>
          <p:nvPr/>
        </p:nvSpPr>
        <p:spPr>
          <a:xfrm>
            <a:off x="3717966" y="5401829"/>
            <a:ext cx="9681792" cy="357214"/>
          </a:xfrm>
          <a:prstGeom prst="rect">
            <a:avLst/>
          </a:prstGeom>
        </p:spPr>
        <p:txBody>
          <a:bodyPr lIns="0" tIns="0" rIns="0" bIns="0" rtlCol="0" anchor="t">
            <a:spAutoFit/>
          </a:bodyPr>
          <a:lstStyle/>
          <a:p>
            <a:pPr>
              <a:lnSpc>
                <a:spcPts val="2520"/>
              </a:lnSpc>
            </a:pPr>
            <a:r>
              <a:rPr lang="en-US" sz="4000" dirty="0" err="1">
                <a:solidFill>
                  <a:srgbClr val="000000"/>
                </a:solidFill>
                <a:latin typeface="Arial" panose="020B0604020202020204" pitchFamily="34" charset="0"/>
                <a:cs typeface="Arial" panose="020B0604020202020204" pitchFamily="34" charset="0"/>
              </a:rPr>
              <a:t>Hệ</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điều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hành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quản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người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dùng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máy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tính</a:t>
            </a:r>
            <a:endParaRPr lang="en-US" sz="4000" dirty="0">
              <a:solidFill>
                <a:srgbClr val="000000"/>
              </a:solidFill>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C40759A9-6CC3-1CBF-E27E-EDFD72EE411A}"/>
              </a:ext>
            </a:extLst>
          </p:cNvPr>
          <p:cNvPicPr>
            <a:picLocks noChangeAspect="1"/>
          </p:cNvPicPr>
          <p:nvPr/>
        </p:nvPicPr>
        <p:blipFill>
          <a:blip r:embed="rId2"/>
          <a:srcRect/>
          <a:stretch>
            <a:fillRect/>
          </a:stretch>
        </p:blipFill>
        <p:spPr>
          <a:xfrm>
            <a:off x="13592176" y="7969822"/>
            <a:ext cx="4695824" cy="2441828"/>
          </a:xfrm>
          <a:prstGeom prst="rect">
            <a:avLst/>
          </a:prstGeom>
        </p:spPr>
      </p:pic>
      <p:pic>
        <p:nvPicPr>
          <p:cNvPr id="11" name="Picture 8">
            <a:extLst>
              <a:ext uri="{FF2B5EF4-FFF2-40B4-BE49-F238E27FC236}">
                <a16:creationId xmlns:a16="http://schemas.microsoft.com/office/drawing/2014/main" id="{9C97EE3C-B8BD-484A-CDDC-F8A66A66F35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2785" y="1602855"/>
            <a:ext cx="2233998" cy="2288080"/>
          </a:xfrm>
          <a:prstGeom prst="rect">
            <a:avLst/>
          </a:prstGeom>
        </p:spPr>
      </p:pic>
      <p:sp>
        <p:nvSpPr>
          <p:cNvPr id="14" name="Rectangle: Rounded Corners 13">
            <a:extLst>
              <a:ext uri="{FF2B5EF4-FFF2-40B4-BE49-F238E27FC236}">
                <a16:creationId xmlns:a16="http://schemas.microsoft.com/office/drawing/2014/main" id="{9BEFABE8-09A8-4B32-9E60-73DBB0213EF3}"/>
              </a:ext>
            </a:extLst>
          </p:cNvPr>
          <p:cNvSpPr/>
          <p:nvPr/>
        </p:nvSpPr>
        <p:spPr>
          <a:xfrm>
            <a:off x="2442993" y="6538688"/>
            <a:ext cx="822803" cy="608982"/>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3</a:t>
            </a:r>
          </a:p>
        </p:txBody>
      </p:sp>
      <p:sp>
        <p:nvSpPr>
          <p:cNvPr id="15" name="Rectangle: Rounded Corners 14">
            <a:extLst>
              <a:ext uri="{FF2B5EF4-FFF2-40B4-BE49-F238E27FC236}">
                <a16:creationId xmlns:a16="http://schemas.microsoft.com/office/drawing/2014/main" id="{5C05A60F-A9A2-475D-B116-B315D0493A17}"/>
              </a:ext>
            </a:extLst>
          </p:cNvPr>
          <p:cNvSpPr/>
          <p:nvPr/>
        </p:nvSpPr>
        <p:spPr>
          <a:xfrm>
            <a:off x="2412394" y="8157202"/>
            <a:ext cx="822803" cy="608982"/>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Arial" panose="020B0604020202020204" pitchFamily="34" charset="0"/>
                <a:cs typeface="Arial" panose="020B0604020202020204" pitchFamily="34" charset="0"/>
              </a:rPr>
              <a:t>4</a:t>
            </a:r>
          </a:p>
        </p:txBody>
      </p:sp>
      <p:sp>
        <p:nvSpPr>
          <p:cNvPr id="16" name="TextBox 3">
            <a:extLst>
              <a:ext uri="{FF2B5EF4-FFF2-40B4-BE49-F238E27FC236}">
                <a16:creationId xmlns:a16="http://schemas.microsoft.com/office/drawing/2014/main" id="{6E9379AB-B435-46D9-99C1-C107C8F074D5}"/>
              </a:ext>
            </a:extLst>
          </p:cNvPr>
          <p:cNvSpPr txBox="1"/>
          <p:nvPr/>
        </p:nvSpPr>
        <p:spPr>
          <a:xfrm>
            <a:off x="3717966" y="6468453"/>
            <a:ext cx="9681792" cy="1231106"/>
          </a:xfrm>
          <a:prstGeom prst="rect">
            <a:avLst/>
          </a:prstGeom>
        </p:spPr>
        <p:txBody>
          <a:bodyPr lIns="0" tIns="0" rIns="0" bIns="0" rtlCol="0" anchor="t">
            <a:spAutoFit/>
          </a:bodyPr>
          <a:lstStyle/>
          <a:p>
            <a:r>
              <a:rPr lang="en-US" sz="4000" dirty="0" err="1">
                <a:solidFill>
                  <a:srgbClr val="000000"/>
                </a:solidFill>
                <a:latin typeface="Arial" panose="020B0604020202020204" pitchFamily="34" charset="0"/>
                <a:cs typeface="Arial" panose="020B0604020202020204" pitchFamily="34" charset="0"/>
              </a:rPr>
              <a:t>Hệ</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điều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hành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quản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phần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mềm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ứng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tệp</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dữ</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liệu</a:t>
            </a:r>
            <a:endParaRPr lang="en-US" sz="4000" dirty="0">
              <a:solidFill>
                <a:srgbClr val="000000"/>
              </a:solidFill>
              <a:latin typeface="Arial" panose="020B0604020202020204" pitchFamily="34" charset="0"/>
              <a:cs typeface="Arial" panose="020B0604020202020204" pitchFamily="34" charset="0"/>
            </a:endParaRPr>
          </a:p>
        </p:txBody>
      </p:sp>
      <p:sp>
        <p:nvSpPr>
          <p:cNvPr id="17" name="TextBox 3">
            <a:extLst>
              <a:ext uri="{FF2B5EF4-FFF2-40B4-BE49-F238E27FC236}">
                <a16:creationId xmlns:a16="http://schemas.microsoft.com/office/drawing/2014/main" id="{2855B23C-1BB0-469D-A21F-B1AE114E823A}"/>
              </a:ext>
            </a:extLst>
          </p:cNvPr>
          <p:cNvSpPr txBox="1"/>
          <p:nvPr/>
        </p:nvSpPr>
        <p:spPr>
          <a:xfrm>
            <a:off x="3717966" y="8357724"/>
            <a:ext cx="9681792" cy="357214"/>
          </a:xfrm>
          <a:prstGeom prst="rect">
            <a:avLst/>
          </a:prstGeom>
        </p:spPr>
        <p:txBody>
          <a:bodyPr lIns="0" tIns="0" rIns="0" bIns="0" rtlCol="0" anchor="t">
            <a:spAutoFit/>
          </a:bodyPr>
          <a:lstStyle/>
          <a:p>
            <a:pPr>
              <a:lnSpc>
                <a:spcPts val="2520"/>
              </a:lnSpc>
            </a:pPr>
            <a:r>
              <a:rPr lang="en-US" sz="4000" dirty="0" err="1">
                <a:solidFill>
                  <a:srgbClr val="000000"/>
                </a:solidFill>
                <a:latin typeface="Arial" panose="020B0604020202020204" pitchFamily="34" charset="0"/>
                <a:cs typeface="Arial" panose="020B0604020202020204" pitchFamily="34" charset="0"/>
              </a:rPr>
              <a:t>Hệ</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điều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hành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hỗ</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trợ</a:t>
            </a:r>
            <a:r>
              <a:rPr lang="en-US" sz="4000" dirty="0">
                <a:solidFill>
                  <a:srgbClr val="000000"/>
                </a:solidFill>
                <a:latin typeface="Arial" panose="020B0604020202020204" pitchFamily="34" charset="0"/>
                <a:cs typeface="Arial" panose="020B0604020202020204" pitchFamily="34" charset="0"/>
              </a:rPr>
              <a:t> an </a:t>
            </a:r>
            <a:r>
              <a:rPr lang="en-US" sz="4000" dirty="0" err="1">
                <a:solidFill>
                  <a:srgbClr val="000000"/>
                </a:solidFill>
                <a:latin typeface="Arial" panose="020B0604020202020204" pitchFamily="34" charset="0"/>
                <a:cs typeface="Arial" panose="020B0604020202020204" pitchFamily="34" charset="0"/>
              </a:rPr>
              <a:t>toàn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dữ</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liệu</a:t>
            </a:r>
            <a:endParaRPr lang="en-US" sz="4000"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sp>
        <p:nvSpPr>
          <p:cNvPr id="24" name="TextBox 23">
            <a:extLst>
              <a:ext uri="{FF2B5EF4-FFF2-40B4-BE49-F238E27FC236}">
                <a16:creationId xmlns:a16="http://schemas.microsoft.com/office/drawing/2014/main" id="{8A5D9870-340D-DD0A-1F5F-742E2EA9B45C}"/>
              </a:ext>
            </a:extLst>
          </p:cNvPr>
          <p:cNvSpPr txBox="1"/>
          <p:nvPr/>
        </p:nvSpPr>
        <p:spPr>
          <a:xfrm>
            <a:off x="1066800" y="1586354"/>
            <a:ext cx="14672928" cy="1631216"/>
          </a:xfrm>
          <a:prstGeom prst="rect">
            <a:avLst/>
          </a:prstGeom>
          <a:noFill/>
        </p:spPr>
        <p:txBody>
          <a:bodyPr wrap="square" rtlCol="0">
            <a:spAutoFit/>
          </a:bodyPr>
          <a:lstStyle/>
          <a:p>
            <a:r>
              <a:rPr lang="en-US" sz="5000" b="1" dirty="0">
                <a:latin typeface="Arial" panose="020B0604020202020204" pitchFamily="34" charset="0"/>
                <a:cs typeface="Arial" panose="020B0604020202020204" pitchFamily="34" charset="0"/>
              </a:rPr>
              <a:t>1. </a:t>
            </a:r>
            <a:r>
              <a:rPr lang="en-US" sz="5000" b="1" dirty="0" err="1">
                <a:latin typeface="Arial" panose="020B0604020202020204" pitchFamily="34" charset="0"/>
                <a:cs typeface="Arial" panose="020B0604020202020204" pitchFamily="34" charset="0"/>
              </a:rPr>
              <a:t>Hệ</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điều</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hành</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khởi</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động</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và</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kiểm</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soát</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mọi</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hoạt</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động</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của</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máy</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tính</a:t>
            </a:r>
            <a:endParaRPr lang="en-US" sz="50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6A0A2A5-8F52-03DB-3838-89426EA1FEA7}"/>
              </a:ext>
            </a:extLst>
          </p:cNvPr>
          <p:cNvSpPr txBox="1"/>
          <p:nvPr/>
        </p:nvSpPr>
        <p:spPr>
          <a:xfrm>
            <a:off x="1143000" y="2911282"/>
            <a:ext cx="12965780"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dirty="0">
                <a:solidFill>
                  <a:srgbClr val="FF0000"/>
                </a:solidFill>
                <a:latin typeface="Arial" panose="020B0604020202020204" pitchFamily="34" charset="0"/>
                <a:cs typeface="Arial" panose="020B0604020202020204" pitchFamily="34" charset="0"/>
              </a:rPr>
              <a:t>Đ</a:t>
            </a:r>
            <a:r>
              <a:rPr lang="vi-VN" sz="4000" dirty="0">
                <a:solidFill>
                  <a:srgbClr val="FF0000"/>
                </a:solidFill>
              </a:rPr>
              <a:t>ọc thông tin trong SGK – tr.13 và trả lời câu hỏi</a:t>
            </a:r>
            <a:r>
              <a:rPr lang="en-US" sz="4000" dirty="0">
                <a:solidFill>
                  <a:srgbClr val="FF0000"/>
                </a:solidFill>
              </a:rPr>
              <a:t>:</a:t>
            </a:r>
            <a:endParaRPr lang="vi-VN" sz="40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65A66A6-5414-3AC1-BB49-933965D9A1DB}"/>
              </a:ext>
            </a:extLst>
          </p:cNvPr>
          <p:cNvSpPr txBox="1"/>
          <p:nvPr/>
        </p:nvSpPr>
        <p:spPr>
          <a:xfrm>
            <a:off x="1633388" y="3897406"/>
            <a:ext cx="13800326" cy="5083733"/>
          </a:xfrm>
          <a:prstGeom prst="roundRect">
            <a:avLst/>
          </a:prstGeom>
          <a:solidFill>
            <a:schemeClr val="accent1">
              <a:lumMod val="40000"/>
              <a:lumOff val="60000"/>
            </a:schemeClr>
          </a:solidFill>
        </p:spPr>
        <p:txBody>
          <a:bodyPr wrap="square" rtlCol="0">
            <a:spAutoFit/>
          </a:bodyPr>
          <a:lstStyle/>
          <a:p>
            <a:pPr marL="571500" indent="-571500">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Hệ điều hành 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mềm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vi-VN" sz="4000" dirty="0">
                <a:latin typeface="Arial" panose="020B0604020202020204" pitchFamily="34" charset="0"/>
                <a:cs typeface="Arial" panose="020B0604020202020204" pitchFamily="34" charset="0"/>
              </a:rPr>
              <a:t>?</a:t>
            </a:r>
          </a:p>
          <a:p>
            <a:pPr marL="571500" indent="-571500">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Hãy kể tên những hệ điều hành mà em biết dành cho máy tính hoặc điện thoại thông minh.</a:t>
            </a: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486" y="8373700"/>
            <a:ext cx="2147192" cy="2057400"/>
          </a:xfrm>
          <a:prstGeom prst="rect">
            <a:avLst/>
          </a:prstGeom>
        </p:spPr>
      </p:pic>
    </p:spTree>
    <p:extLst>
      <p:ext uri="{BB962C8B-B14F-4D97-AF65-F5344CB8AC3E}">
        <p14:creationId xmlns:p14="http://schemas.microsoft.com/office/powerpoint/2010/main" val="8136994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470372" y="2388839"/>
            <a:ext cx="14548706" cy="644157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b="1"/>
              <a:t>Khái niệm: </a:t>
            </a:r>
            <a:r>
              <a:rPr lang="vi-VN" sz="4000"/>
              <a:t>Hệ điều hành là chương trình máy tính có nhiệm vụ trực tiếp quản lí, điều khiển toàn bộ hoạt động của máy tính và đóng vai trò cầu nối trung gian trao đổi giữa người dùng và máy tính.</a:t>
            </a:r>
            <a:endParaRPr lang="en-US" sz="4000"/>
          </a:p>
          <a:p>
            <a:pPr marL="571500" indent="-571500">
              <a:lnSpc>
                <a:spcPct val="150000"/>
              </a:lnSpc>
              <a:buFont typeface="Wingdings" panose="05000000000000000000" pitchFamily="2" charset="2"/>
              <a:buChar char="§"/>
            </a:pPr>
            <a:r>
              <a:rPr lang="vi-VN" sz="4000"/>
              <a:t>Các thiết bị phần cứng và phần mềm được kết nối với nhau, phối hợp hoạt động trong cùng một hệ thống thống</a:t>
            </a:r>
            <a:r>
              <a:rPr lang="en-US" sz="4000"/>
              <a:t> </a:t>
            </a:r>
            <a:r>
              <a:rPr lang="en-US" sz="4000">
                <a:latin typeface="Arial" panose="020B0604020202020204" pitchFamily="34" charset="0"/>
                <a:cs typeface="Arial" panose="020B0604020202020204" pitchFamily="34" charset="0"/>
              </a:rPr>
              <a:t>nhất dưới sự quản lí của hệ điều hành.</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486" y="8373700"/>
            <a:ext cx="2147192" cy="2057400"/>
          </a:xfrm>
          <a:prstGeom prst="rect">
            <a:avLst/>
          </a:prstGeom>
        </p:spPr>
      </p:pic>
    </p:spTree>
    <p:extLst>
      <p:ext uri="{BB962C8B-B14F-4D97-AF65-F5344CB8AC3E}">
        <p14:creationId xmlns:p14="http://schemas.microsoft.com/office/powerpoint/2010/main" val="5161260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170240" y="1520961"/>
            <a:ext cx="14548706"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b="1">
                <a:latin typeface="Arial" panose="020B0604020202020204" pitchFamily="34" charset="0"/>
                <a:cs typeface="Arial" panose="020B0604020202020204" pitchFamily="34" charset="0"/>
              </a:rPr>
              <a:t>Chức năng của hệ điều hành:</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486" y="8373700"/>
            <a:ext cx="2147192" cy="2057400"/>
          </a:xfrm>
          <a:prstGeom prst="rect">
            <a:avLst/>
          </a:prstGeom>
        </p:spPr>
      </p:pic>
      <p:pic>
        <p:nvPicPr>
          <p:cNvPr id="6" name="Picture 6">
            <a:extLst>
              <a:ext uri="{FF2B5EF4-FFF2-40B4-BE49-F238E27FC236}">
                <a16:creationId xmlns:a16="http://schemas.microsoft.com/office/drawing/2014/main" id="{2804A7D5-D181-B0B6-0015-BA741B17EC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8557" y="2738343"/>
            <a:ext cx="5029200" cy="2969508"/>
          </a:xfrm>
          <a:prstGeom prst="rect">
            <a:avLst/>
          </a:prstGeom>
        </p:spPr>
      </p:pic>
      <p:sp>
        <p:nvSpPr>
          <p:cNvPr id="9" name="TextBox 8">
            <a:extLst>
              <a:ext uri="{FF2B5EF4-FFF2-40B4-BE49-F238E27FC236}">
                <a16:creationId xmlns:a16="http://schemas.microsoft.com/office/drawing/2014/main" id="{37147A51-CA6F-6B06-6EFD-52C87B9D3C2A}"/>
              </a:ext>
            </a:extLst>
          </p:cNvPr>
          <p:cNvSpPr txBox="1"/>
          <p:nvPr/>
        </p:nvSpPr>
        <p:spPr>
          <a:xfrm>
            <a:off x="1197949" y="3566659"/>
            <a:ext cx="5410200" cy="1608325"/>
          </a:xfrm>
          <a:prstGeom prst="rect">
            <a:avLst/>
          </a:prstGeom>
          <a:noFill/>
        </p:spPr>
        <p:txBody>
          <a:bodyPr wrap="square" rtlCol="0">
            <a:spAutoFit/>
          </a:bodyPr>
          <a:lstStyle/>
          <a:p>
            <a:pPr algn="ctr">
              <a:lnSpc>
                <a:spcPct val="150000"/>
              </a:lnSpc>
            </a:pPr>
            <a:r>
              <a:rPr lang="en-US" sz="3500">
                <a:solidFill>
                  <a:schemeClr val="bg1"/>
                </a:solidFill>
                <a:effectLst/>
                <a:latin typeface="Arial" panose="020B0604020202020204" pitchFamily="34" charset="0"/>
                <a:ea typeface="Calibri" panose="020F0502020204030204" pitchFamily="34" charset="0"/>
                <a:cs typeface="Arial" panose="020B0604020202020204" pitchFamily="34" charset="0"/>
              </a:rPr>
              <a:t>Quản lí, điều khiển các thiết bị phần cứng</a:t>
            </a:r>
            <a:endParaRPr lang="en-US" sz="3500">
              <a:solidFill>
                <a:schemeClr val="bg1"/>
              </a:solidFill>
              <a:latin typeface="Arial" panose="020B0604020202020204" pitchFamily="34" charset="0"/>
              <a:cs typeface="Arial" panose="020B0604020202020204" pitchFamily="34" charset="0"/>
            </a:endParaRPr>
          </a:p>
        </p:txBody>
      </p:sp>
      <p:pic>
        <p:nvPicPr>
          <p:cNvPr id="10" name="Picture 6">
            <a:extLst>
              <a:ext uri="{FF2B5EF4-FFF2-40B4-BE49-F238E27FC236}">
                <a16:creationId xmlns:a16="http://schemas.microsoft.com/office/drawing/2014/main" id="{F4BDCF78-5EF2-3895-B61D-850786A814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03355" y="2939768"/>
            <a:ext cx="5029200" cy="2969508"/>
          </a:xfrm>
          <a:prstGeom prst="rect">
            <a:avLst/>
          </a:prstGeom>
        </p:spPr>
      </p:pic>
      <p:sp>
        <p:nvSpPr>
          <p:cNvPr id="11" name="TextBox 10">
            <a:extLst>
              <a:ext uri="{FF2B5EF4-FFF2-40B4-BE49-F238E27FC236}">
                <a16:creationId xmlns:a16="http://schemas.microsoft.com/office/drawing/2014/main" id="{B8AE39E6-274C-88F4-B9C4-708ACC5EDB86}"/>
              </a:ext>
            </a:extLst>
          </p:cNvPr>
          <p:cNvSpPr txBox="1"/>
          <p:nvPr/>
        </p:nvSpPr>
        <p:spPr>
          <a:xfrm>
            <a:off x="7043137" y="3216402"/>
            <a:ext cx="5410200" cy="2416239"/>
          </a:xfrm>
          <a:prstGeom prst="rect">
            <a:avLst/>
          </a:prstGeom>
          <a:noFill/>
        </p:spPr>
        <p:txBody>
          <a:bodyPr wrap="square" rtlCol="0">
            <a:spAutoFit/>
          </a:bodyPr>
          <a:lstStyle/>
          <a:p>
            <a:pPr algn="ctr">
              <a:lnSpc>
                <a:spcPct val="150000"/>
              </a:lnSpc>
            </a:pPr>
            <a:r>
              <a:rPr lang="en-US" sz="3500">
                <a:solidFill>
                  <a:schemeClr val="bg1"/>
                </a:solidFill>
                <a:effectLst/>
                <a:latin typeface="Arial" panose="020B0604020202020204" pitchFamily="34" charset="0"/>
                <a:ea typeface="Calibri" panose="020F0502020204030204" pitchFamily="34" charset="0"/>
                <a:cs typeface="Arial" panose="020B0604020202020204" pitchFamily="34" charset="0"/>
              </a:rPr>
              <a:t>Quản lí, điều khiển các tiến trình, cấp phát, thu hồi tài nguyên </a:t>
            </a:r>
            <a:endParaRPr lang="en-US" sz="3500">
              <a:solidFill>
                <a:schemeClr val="bg1"/>
              </a:solidFill>
              <a:latin typeface="Arial" panose="020B0604020202020204" pitchFamily="34" charset="0"/>
              <a:cs typeface="Arial" panose="020B0604020202020204" pitchFamily="34" charset="0"/>
            </a:endParaRPr>
          </a:p>
        </p:txBody>
      </p:sp>
      <p:pic>
        <p:nvPicPr>
          <p:cNvPr id="14" name="Picture 6">
            <a:extLst>
              <a:ext uri="{FF2B5EF4-FFF2-40B4-BE49-F238E27FC236}">
                <a16:creationId xmlns:a16="http://schemas.microsoft.com/office/drawing/2014/main" id="{9D17677A-5998-2514-9EA9-CABDD51CE2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439150" y="6766651"/>
            <a:ext cx="6165292" cy="2969508"/>
          </a:xfrm>
          <a:prstGeom prst="rect">
            <a:avLst/>
          </a:prstGeom>
        </p:spPr>
      </p:pic>
      <p:sp>
        <p:nvSpPr>
          <p:cNvPr id="15" name="TextBox 14">
            <a:extLst>
              <a:ext uri="{FF2B5EF4-FFF2-40B4-BE49-F238E27FC236}">
                <a16:creationId xmlns:a16="http://schemas.microsoft.com/office/drawing/2014/main" id="{4EAC3B75-5723-8D4D-F947-C47B70441FA0}"/>
              </a:ext>
            </a:extLst>
          </p:cNvPr>
          <p:cNvSpPr txBox="1"/>
          <p:nvPr/>
        </p:nvSpPr>
        <p:spPr>
          <a:xfrm>
            <a:off x="10357454" y="7198260"/>
            <a:ext cx="5837997" cy="2416239"/>
          </a:xfrm>
          <a:prstGeom prst="rect">
            <a:avLst/>
          </a:prstGeom>
          <a:noFill/>
        </p:spPr>
        <p:txBody>
          <a:bodyPr wrap="square" rtlCol="0">
            <a:spAutoFit/>
          </a:bodyPr>
          <a:lstStyle/>
          <a:p>
            <a:pPr algn="ctr">
              <a:lnSpc>
                <a:spcPct val="150000"/>
              </a:lnSpc>
            </a:pPr>
            <a:r>
              <a:rPr lang="vi-VN" sz="3500">
                <a:solidFill>
                  <a:schemeClr val="bg1"/>
                </a:solidFill>
                <a:effectLst/>
                <a:latin typeface="Arial" panose="020B0604020202020204" pitchFamily="34" charset="0"/>
                <a:ea typeface="Calibri" panose="020F0502020204030204" pitchFamily="34" charset="0"/>
                <a:cs typeface="Arial" panose="020B0604020202020204" pitchFamily="34" charset="0"/>
              </a:rPr>
              <a:t>Quản lí tài khoản người dùng</a:t>
            </a:r>
            <a:r>
              <a:rPr lang="en-US" sz="3500">
                <a:solidFill>
                  <a:schemeClr val="bg1"/>
                </a:solidFill>
                <a:effectLst/>
                <a:latin typeface="Arial" panose="020B0604020202020204" pitchFamily="34" charset="0"/>
                <a:ea typeface="Calibri" panose="020F0502020204030204" pitchFamily="34" charset="0"/>
                <a:cs typeface="Arial" panose="020B0604020202020204" pitchFamily="34" charset="0"/>
              </a:rPr>
              <a:t> tạo môi trường trao đổi thông tin</a:t>
            </a:r>
            <a:endParaRPr lang="en-US" sz="3500">
              <a:solidFill>
                <a:schemeClr val="bg1"/>
              </a:solidFill>
              <a:latin typeface="Arial" panose="020B0604020202020204" pitchFamily="34" charset="0"/>
              <a:cs typeface="Arial" panose="020B0604020202020204" pitchFamily="34" charset="0"/>
            </a:endParaRPr>
          </a:p>
        </p:txBody>
      </p:sp>
      <p:pic>
        <p:nvPicPr>
          <p:cNvPr id="16" name="Picture 6">
            <a:extLst>
              <a:ext uri="{FF2B5EF4-FFF2-40B4-BE49-F238E27FC236}">
                <a16:creationId xmlns:a16="http://schemas.microsoft.com/office/drawing/2014/main" id="{5AEB02EC-A517-D85D-CB12-0BE19EC764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362200" y="6766651"/>
            <a:ext cx="6573906" cy="2969508"/>
          </a:xfrm>
          <a:prstGeom prst="rect">
            <a:avLst/>
          </a:prstGeom>
        </p:spPr>
      </p:pic>
      <p:sp>
        <p:nvSpPr>
          <p:cNvPr id="18" name="TextBox 17">
            <a:extLst>
              <a:ext uri="{FF2B5EF4-FFF2-40B4-BE49-F238E27FC236}">
                <a16:creationId xmlns:a16="http://schemas.microsoft.com/office/drawing/2014/main" id="{46EEE244-0488-AFF2-F525-D3F052AEA8D6}"/>
              </a:ext>
            </a:extLst>
          </p:cNvPr>
          <p:cNvSpPr txBox="1"/>
          <p:nvPr/>
        </p:nvSpPr>
        <p:spPr>
          <a:xfrm>
            <a:off x="2396836" y="7603781"/>
            <a:ext cx="6005770" cy="1608325"/>
          </a:xfrm>
          <a:prstGeom prst="rect">
            <a:avLst/>
          </a:prstGeom>
          <a:noFill/>
        </p:spPr>
        <p:txBody>
          <a:bodyPr wrap="square">
            <a:spAutoFit/>
          </a:bodyPr>
          <a:lstStyle/>
          <a:p>
            <a:pPr algn="ctr">
              <a:lnSpc>
                <a:spcPct val="150000"/>
              </a:lnSpc>
            </a:pPr>
            <a:r>
              <a:rPr lang="en-US" sz="3500">
                <a:solidFill>
                  <a:schemeClr val="bg1"/>
                </a:solidFill>
                <a:effectLst/>
                <a:latin typeface="Arial" panose="020B0604020202020204" pitchFamily="34" charset="0"/>
                <a:ea typeface="Calibri" panose="020F0502020204030204" pitchFamily="34" charset="0"/>
                <a:cs typeface="Arial" panose="020B0604020202020204" pitchFamily="34" charset="0"/>
              </a:rPr>
              <a:t>Tổ chức lưu trữ, quản lí dữ liệu trong máy tính.</a:t>
            </a:r>
            <a:endParaRPr lang="en-US" sz="3500">
              <a:solidFill>
                <a:schemeClr val="bg1"/>
              </a:solidFill>
              <a:latin typeface="Arial" panose="020B0604020202020204" pitchFamily="34" charset="0"/>
              <a:cs typeface="Arial" panose="020B0604020202020204" pitchFamily="34" charset="0"/>
            </a:endParaRPr>
          </a:p>
        </p:txBody>
      </p:sp>
      <p:pic>
        <p:nvPicPr>
          <p:cNvPr id="20" name="Picture 3">
            <a:extLst>
              <a:ext uri="{FF2B5EF4-FFF2-40B4-BE49-F238E27FC236}">
                <a16:creationId xmlns:a16="http://schemas.microsoft.com/office/drawing/2014/main" id="{B3015874-9A0B-B3AB-ADDE-D32519F0CD4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0404451">
            <a:off x="12762434" y="2885948"/>
            <a:ext cx="4702629" cy="4114800"/>
          </a:xfrm>
          <a:prstGeom prst="rect">
            <a:avLst/>
          </a:prstGeom>
        </p:spPr>
      </p:pic>
    </p:spTree>
    <p:extLst>
      <p:ext uri="{BB962C8B-B14F-4D97-AF65-F5344CB8AC3E}">
        <p14:creationId xmlns:p14="http://schemas.microsoft.com/office/powerpoint/2010/main" val="32042274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173456" y="2287271"/>
            <a:ext cx="14548706"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b="1">
                <a:latin typeface="Arial" panose="020B0604020202020204" pitchFamily="34" charset="0"/>
                <a:cs typeface="Arial" panose="020B0604020202020204" pitchFamily="34" charset="0"/>
              </a:rPr>
              <a:t>Các hệ điều hành thông dụng: </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1486" y="8373700"/>
            <a:ext cx="2147192" cy="2057400"/>
          </a:xfrm>
          <a:prstGeom prst="rect">
            <a:avLst/>
          </a:prstGeom>
        </p:spPr>
      </p:pic>
      <p:pic>
        <p:nvPicPr>
          <p:cNvPr id="17" name="Picture 16">
            <a:extLst>
              <a:ext uri="{FF2B5EF4-FFF2-40B4-BE49-F238E27FC236}">
                <a16:creationId xmlns:a16="http://schemas.microsoft.com/office/drawing/2014/main" id="{4F1F7697-C6CA-700D-61AC-B9ADF8649DE6}"/>
              </a:ext>
            </a:extLst>
          </p:cNvPr>
          <p:cNvPicPr>
            <a:picLocks noChangeAspect="1"/>
          </p:cNvPicPr>
          <p:nvPr/>
        </p:nvPicPr>
        <p:blipFill>
          <a:blip r:embed="rId10"/>
          <a:stretch>
            <a:fillRect/>
          </a:stretch>
        </p:blipFill>
        <p:spPr>
          <a:xfrm>
            <a:off x="9489690" y="3479984"/>
            <a:ext cx="6529388" cy="4893716"/>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1173456" y="3778788"/>
            <a:ext cx="8041890" cy="4594912"/>
          </a:xfrm>
          <a:prstGeom prst="rect">
            <a:avLst/>
          </a:prstGeom>
          <a:noFill/>
        </p:spPr>
        <p:txBody>
          <a:bodyPr wrap="square" rtlCol="0">
            <a:spAutoFit/>
          </a:bodyPr>
          <a:lstStyle/>
          <a:p>
            <a:pPr marL="571500" indent="-571500">
              <a:lnSpc>
                <a:spcPct val="150000"/>
              </a:lnSpc>
              <a:buFont typeface="Wingdings" panose="05000000000000000000" pitchFamily="2" charset="2"/>
              <a:buChar char="ü"/>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 Windows, Linux, MacOS,… dành cho máy tính để bàn, máy tính xách tay.</a:t>
            </a:r>
          </a:p>
          <a:p>
            <a:pPr marL="571500" indent="-571500">
              <a:lnSpc>
                <a:spcPct val="150000"/>
              </a:lnSpc>
              <a:buFont typeface="Wingdings" panose="05000000000000000000" pitchFamily="2" charset="2"/>
              <a:buChar char="ü"/>
            </a:pPr>
            <a:r>
              <a:rPr lang="en-US" sz="4000">
                <a:latin typeface="Arial" panose="020B0604020202020204" pitchFamily="34" charset="0"/>
                <a:cs typeface="Arial" panose="020B0604020202020204" pitchFamily="34" charset="0"/>
              </a:rPr>
              <a:t>Hệ điều hành iOS, Android,… dành cho điện thoại thông minh.</a:t>
            </a:r>
          </a:p>
        </p:txBody>
      </p:sp>
    </p:spTree>
    <p:extLst>
      <p:ext uri="{BB962C8B-B14F-4D97-AF65-F5344CB8AC3E}">
        <p14:creationId xmlns:p14="http://schemas.microsoft.com/office/powerpoint/2010/main" val="27886398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6" name="Picture 4">
            <a:extLst>
              <a:ext uri="{FF2B5EF4-FFF2-40B4-BE49-F238E27FC236}">
                <a16:creationId xmlns:a16="http://schemas.microsoft.com/office/drawing/2014/main" id="{E057A230-7C40-912D-BE43-DB56322441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93488">
            <a:off x="674633" y="39714"/>
            <a:ext cx="13246557" cy="10709580"/>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2034924" y="2846044"/>
            <a:ext cx="10214747" cy="459491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Các loại máy tính cần phải cài đặt hệ điều hành thì mới sử dụng được.</a:t>
            </a:r>
          </a:p>
          <a:p>
            <a:pPr marL="571500" indent="-571500">
              <a:lnSpc>
                <a:spcPct val="150000"/>
              </a:lnSpc>
              <a:buFont typeface="Wingdings" panose="05000000000000000000" pitchFamily="2" charset="2"/>
              <a:buChar char="§"/>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 phải được cài đặt trước, sau đó mới có thể cài đặt và chạy các phần mềm máy tính khác.</a:t>
            </a:r>
          </a:p>
        </p:txBody>
      </p:sp>
      <p:sp>
        <p:nvSpPr>
          <p:cNvPr id="9" name="TextBox 8">
            <a:extLst>
              <a:ext uri="{FF2B5EF4-FFF2-40B4-BE49-F238E27FC236}">
                <a16:creationId xmlns:a16="http://schemas.microsoft.com/office/drawing/2014/main" id="{8C528152-8E20-DBE4-41E9-E96F72854315}"/>
              </a:ext>
            </a:extLst>
          </p:cNvPr>
          <p:cNvSpPr txBox="1"/>
          <p:nvPr/>
        </p:nvSpPr>
        <p:spPr>
          <a:xfrm>
            <a:off x="10210800" y="7883735"/>
            <a:ext cx="2514600"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Lưu ý</a:t>
            </a: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1486" y="8373700"/>
            <a:ext cx="2147192" cy="2057400"/>
          </a:xfrm>
          <a:prstGeom prst="rect">
            <a:avLst/>
          </a:prstGeom>
        </p:spPr>
      </p:pic>
      <p:pic>
        <p:nvPicPr>
          <p:cNvPr id="10" name="Picture 5">
            <a:extLst>
              <a:ext uri="{FF2B5EF4-FFF2-40B4-BE49-F238E27FC236}">
                <a16:creationId xmlns:a16="http://schemas.microsoft.com/office/drawing/2014/main" id="{25DCF0B7-5B6B-7ACF-8C9B-E47E12F289A0}"/>
              </a:ext>
            </a:extLst>
          </p:cNvPr>
          <p:cNvPicPr>
            <a:picLocks noChangeAspect="1"/>
          </p:cNvPicPr>
          <p:nvPr/>
        </p:nvPicPr>
        <p:blipFill>
          <a:blip r:embed="rId12"/>
          <a:srcRect/>
          <a:stretch>
            <a:fillRect/>
          </a:stretch>
        </p:blipFill>
        <p:spPr>
          <a:xfrm>
            <a:off x="12939457" y="4587889"/>
            <a:ext cx="2863058" cy="5339035"/>
          </a:xfrm>
          <a:prstGeom prst="rect">
            <a:avLst/>
          </a:prstGeom>
        </p:spPr>
      </p:pic>
    </p:spTree>
    <p:extLst>
      <p:ext uri="{BB962C8B-B14F-4D97-AF65-F5344CB8AC3E}">
        <p14:creationId xmlns:p14="http://schemas.microsoft.com/office/powerpoint/2010/main" val="5020699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7796" y="8800009"/>
            <a:ext cx="2147192" cy="2057400"/>
          </a:xfrm>
          <a:prstGeom prst="rect">
            <a:avLst/>
          </a:prstGeom>
        </p:spPr>
      </p:pic>
      <p:sp>
        <p:nvSpPr>
          <p:cNvPr id="6" name="TextBox 5">
            <a:extLst>
              <a:ext uri="{FF2B5EF4-FFF2-40B4-BE49-F238E27FC236}">
                <a16:creationId xmlns:a16="http://schemas.microsoft.com/office/drawing/2014/main" id="{7A001ECA-71EB-A5B0-D597-750F946555CC}"/>
              </a:ext>
            </a:extLst>
          </p:cNvPr>
          <p:cNvSpPr txBox="1"/>
          <p:nvPr/>
        </p:nvSpPr>
        <p:spPr>
          <a:xfrm>
            <a:off x="1113623" y="1462380"/>
            <a:ext cx="15832155" cy="1103892"/>
          </a:xfrm>
          <a:prstGeom prst="rect">
            <a:avLst/>
          </a:prstGeom>
          <a:noFill/>
        </p:spPr>
        <p:txBody>
          <a:bodyPr wrap="square" rtlCol="0">
            <a:spAutoFit/>
          </a:bodyPr>
          <a:lstStyle/>
          <a:p>
            <a:pPr>
              <a:lnSpc>
                <a:spcPct val="150000"/>
              </a:lnSpc>
            </a:pPr>
            <a:r>
              <a:rPr lang="en-US" sz="5000" b="1" dirty="0" err="1">
                <a:latin typeface="Arial" panose="020B0604020202020204" pitchFamily="34" charset="0"/>
                <a:cs typeface="Arial" panose="020B0604020202020204" pitchFamily="34" charset="0"/>
              </a:rPr>
              <a:t>Phần</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mềm</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ứng</a:t>
            </a:r>
            <a:r>
              <a:rPr lang="en-US" sz="5000" b="1" dirty="0">
                <a:latin typeface="Arial" panose="020B0604020202020204" pitchFamily="34" charset="0"/>
                <a:cs typeface="Arial" panose="020B0604020202020204" pitchFamily="34" charset="0"/>
              </a:rPr>
              <a:t> </a:t>
            </a:r>
            <a:r>
              <a:rPr lang="en-US" sz="5000" b="1" dirty="0" err="1">
                <a:latin typeface="Arial" panose="020B0604020202020204" pitchFamily="34" charset="0"/>
                <a:cs typeface="Arial" panose="020B0604020202020204" pitchFamily="34" charset="0"/>
              </a:rPr>
              <a:t>dụng</a:t>
            </a:r>
            <a:endParaRPr lang="vi-VN" sz="5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F6B9F3-7CCF-8B2E-1104-3A56116DEF11}"/>
              </a:ext>
            </a:extLst>
          </p:cNvPr>
          <p:cNvSpPr txBox="1"/>
          <p:nvPr/>
        </p:nvSpPr>
        <p:spPr>
          <a:xfrm>
            <a:off x="1113623" y="2642971"/>
            <a:ext cx="15171926"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Đọc</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thông</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tin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đoạn</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3 SGK – tr.13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trả</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lời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câu</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2F557CA-B0A9-8F59-E77A-9890034202F3}"/>
              </a:ext>
            </a:extLst>
          </p:cNvPr>
          <p:cNvSpPr txBox="1"/>
          <p:nvPr/>
        </p:nvSpPr>
        <p:spPr>
          <a:xfrm>
            <a:off x="2019282" y="3740887"/>
            <a:ext cx="9062607" cy="5083733"/>
          </a:xfrm>
          <a:prstGeom prst="roundRect">
            <a:avLst/>
          </a:prstGeom>
          <a:solidFill>
            <a:srgbClr val="FFCC66"/>
          </a:solid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Phần mềm ứng dụng là gì? Em đã sử dụng phần mềm ứng dụng nào? Phần mềm đó giúp em xử lí công việc gì trên máy tính? Tại sao cần có phần mềm ứng dụng.</a:t>
            </a:r>
          </a:p>
        </p:txBody>
      </p:sp>
    </p:spTree>
    <p:extLst>
      <p:ext uri="{BB962C8B-B14F-4D97-AF65-F5344CB8AC3E}">
        <p14:creationId xmlns:p14="http://schemas.microsoft.com/office/powerpoint/2010/main" val="4227276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1185</Words>
  <Application>Microsoft Office PowerPoint</Application>
  <PresentationFormat>Custom</PresentationFormat>
  <Paragraphs>83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Wingdings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Hệ điều hành quản lí người dùng máy tính</vt:lpstr>
      <vt:lpstr>PowerPoint Presentation</vt:lpstr>
      <vt:lpstr>PowerPoint Presentation</vt:lpstr>
      <vt:lpstr>PowerPoint Presentation</vt:lpstr>
      <vt:lpstr>PowerPoint Presentation</vt:lpstr>
      <vt:lpstr>3. Hệ điều hành quản lí các phần mềm ứng dụng và các tệp dữ liệu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Đỏ và Màu cam Kẻ ô lưới Câu hỏi Tiếng Anh Bản thuyết trình</dc:title>
  <dc:creator>DAO THI THAO</dc:creator>
  <cp:lastModifiedBy>Thao</cp:lastModifiedBy>
  <cp:revision>49</cp:revision>
  <dcterms:created xsi:type="dcterms:W3CDTF">2006-08-16T00:00:00Z</dcterms:created>
  <dcterms:modified xsi:type="dcterms:W3CDTF">2023-04-10T14:30:03Z</dcterms:modified>
  <dc:identifier>DAFJB3Fcxmc</dc:identifier>
</cp:coreProperties>
</file>